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colors7.xml" ContentType="application/vnd.openxmlformats-officedocument.drawingml.diagramColors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diagrams/drawing1.xml" ContentType="application/vnd.ms-office.drawingml.diagramDrawing+xml"/>
  <Override PartName="/ppt/diagrams/drawing2.xml" ContentType="application/vnd.ms-office.drawingml.diagramDrawing+xml"/>
  <Override PartName="/ppt/diagrams/drawing3.xml" ContentType="application/vnd.ms-office.drawingml.diagramDrawing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drawing6.xml" ContentType="application/vnd.ms-office.drawingml.diagramDrawing+xml"/>
  <Override PartName="/ppt/diagrams/drawing7.xml" ContentType="application/vnd.ms-office.drawingml.diagramDrawing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layout6.xml" ContentType="application/vnd.openxmlformats-officedocument.drawingml.diagramLayout+xml"/>
  <Override PartName="/ppt/diagrams/layout7.xml" ContentType="application/vnd.openxmlformats-officedocument.drawingml.diagramLayout+xml"/>
  <Override PartName="/ppt/diagrams/quickStyle1.xml" ContentType="application/vnd.openxmlformats-officedocument.drawingml.diagramStyl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diagrams/quickStyle4.xml" ContentType="application/vnd.openxmlformats-officedocument.drawingml.diagramStyle+xml"/>
  <Override PartName="/ppt/diagrams/quickStyle5.xml" ContentType="application/vnd.openxmlformats-officedocument.drawingml.diagramStyle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7" r:id="rId2"/>
    <p:sldId id="278" r:id="rId3"/>
    <p:sldId id="276" r:id="rId4"/>
    <p:sldId id="273" r:id="rId5"/>
    <p:sldId id="274" r:id="rId6"/>
    <p:sldId id="275" r:id="rId7"/>
    <p:sldId id="279" r:id="rId8"/>
    <p:sldId id="280" r:id="rId9"/>
    <p:sldId id="272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0639781-9929-4E04-8B7A-490FD0667B08}" v="60" dt="2026-06-05T07:30:34.4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7" autoAdjust="0"/>
    <p:restoredTop sz="76340" autoAdjust="0"/>
  </p:normalViewPr>
  <p:slideViewPr>
    <p:cSldViewPr snapToGrid="0">
      <p:cViewPr varScale="1">
        <p:scale>
          <a:sx n="64" d="100"/>
          <a:sy n="64" d="100"/>
        </p:scale>
        <p:origin x="1411" y="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BCF5439-7E92-4CD3-96C3-7C68629D8DF2}" type="doc">
      <dgm:prSet loTypeId="urn:microsoft.com/office/officeart/2005/8/layout/list1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5A6D411-C4E0-44E0-A6F9-1CEE44EB848E}" type="pres">
      <dgm:prSet presAssocID="{7BCF5439-7E92-4CD3-96C3-7C68629D8DF2}" presName="linear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240DBE58-60A6-4884-B2C6-4BA7C74B1E1F}" type="presOf" srcId="{7BCF5439-7E92-4CD3-96C3-7C68629D8DF2}" destId="{C5A6D411-C4E0-44E0-A6F9-1CEE44EB848E}" srcOrd="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BCF5439-7E92-4CD3-96C3-7C68629D8DF2}" type="doc">
      <dgm:prSet loTypeId="urn:microsoft.com/office/officeart/2005/8/layout/list1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5A6D411-C4E0-44E0-A6F9-1CEE44EB848E}" type="pres">
      <dgm:prSet presAssocID="{7BCF5439-7E92-4CD3-96C3-7C68629D8DF2}" presName="linear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240DBE58-60A6-4884-B2C6-4BA7C74B1E1F}" type="presOf" srcId="{7BCF5439-7E92-4CD3-96C3-7C68629D8DF2}" destId="{C5A6D411-C4E0-44E0-A6F9-1CEE44EB848E}" srcOrd="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BCF5439-7E92-4CD3-96C3-7C68629D8DF2}" type="doc">
      <dgm:prSet loTypeId="urn:microsoft.com/office/officeart/2005/8/layout/list1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6B0129F-796F-4199-A8E8-1AA53EDE70B5}">
      <dgm:prSet/>
      <dgm:spPr/>
      <dgm:t>
        <a:bodyPr/>
        <a:lstStyle/>
        <a:p>
          <a:r>
            <a:rPr lang="de-DE" b="1" dirty="0"/>
            <a:t>Digitalisierung schafft neue Versorgungsprozesse</a:t>
          </a:r>
          <a:endParaRPr lang="en-US" b="1" dirty="0"/>
        </a:p>
      </dgm:t>
    </dgm:pt>
    <dgm:pt modelId="{6D10141F-D246-47E7-9B1A-5AD05447FB8A}" type="parTrans" cxnId="{289686D4-2922-410D-8415-BF4006E0E639}">
      <dgm:prSet/>
      <dgm:spPr/>
      <dgm:t>
        <a:bodyPr/>
        <a:lstStyle/>
        <a:p>
          <a:endParaRPr lang="en-US"/>
        </a:p>
      </dgm:t>
    </dgm:pt>
    <dgm:pt modelId="{99D8C245-53FD-4D4A-ADD0-F98741B583A7}" type="sibTrans" cxnId="{289686D4-2922-410D-8415-BF4006E0E639}">
      <dgm:prSet/>
      <dgm:spPr/>
      <dgm:t>
        <a:bodyPr/>
        <a:lstStyle/>
        <a:p>
          <a:endParaRPr lang="en-US"/>
        </a:p>
      </dgm:t>
    </dgm:pt>
    <dgm:pt modelId="{84D978B2-9F25-4508-AEAF-742118CE10DA}">
      <dgm:prSet/>
      <dgm:spPr>
        <a:solidFill>
          <a:schemeClr val="bg2">
            <a:alpha val="90000"/>
          </a:schemeClr>
        </a:solidFill>
      </dgm:spPr>
      <dgm:t>
        <a:bodyPr/>
        <a:lstStyle/>
        <a:p>
          <a:r>
            <a:rPr lang="de-DE" dirty="0">
              <a:solidFill>
                <a:schemeClr val="tx1"/>
              </a:solidFill>
            </a:rPr>
            <a:t>Aufhebung räumlicher Bezüge (E-Rezept, Apotheke im Ärztehaus)</a:t>
          </a:r>
          <a:endParaRPr lang="en-US" dirty="0">
            <a:solidFill>
              <a:schemeClr val="tx1"/>
            </a:solidFill>
          </a:endParaRPr>
        </a:p>
      </dgm:t>
    </dgm:pt>
    <dgm:pt modelId="{C4DE0D32-AEA1-4C1C-AC5A-0DA18F4637FC}" type="parTrans" cxnId="{BA68E08C-46C0-4AB1-9CDB-E4A82CEE3E53}">
      <dgm:prSet/>
      <dgm:spPr/>
      <dgm:t>
        <a:bodyPr/>
        <a:lstStyle/>
        <a:p>
          <a:endParaRPr lang="en-US"/>
        </a:p>
      </dgm:t>
    </dgm:pt>
    <dgm:pt modelId="{1C2D35B2-E0EF-489C-AD0A-E4374AD633F7}" type="sibTrans" cxnId="{BA68E08C-46C0-4AB1-9CDB-E4A82CEE3E53}">
      <dgm:prSet/>
      <dgm:spPr/>
      <dgm:t>
        <a:bodyPr/>
        <a:lstStyle/>
        <a:p>
          <a:endParaRPr lang="en-US"/>
        </a:p>
      </dgm:t>
    </dgm:pt>
    <dgm:pt modelId="{90BB90ED-D803-476E-B43C-E3747A204080}">
      <dgm:prSet/>
      <dgm:spPr>
        <a:solidFill>
          <a:schemeClr val="bg2">
            <a:alpha val="90000"/>
          </a:schemeClr>
        </a:solidFill>
      </dgm:spPr>
      <dgm:t>
        <a:bodyPr/>
        <a:lstStyle/>
        <a:p>
          <a:r>
            <a:rPr lang="de-DE" dirty="0">
              <a:solidFill>
                <a:schemeClr val="tx1"/>
              </a:solidFill>
            </a:rPr>
            <a:t>Entkopplung von Produkt und Dienstleistung</a:t>
          </a:r>
          <a:endParaRPr lang="en-US" dirty="0">
            <a:solidFill>
              <a:schemeClr val="tx1"/>
            </a:solidFill>
          </a:endParaRPr>
        </a:p>
      </dgm:t>
    </dgm:pt>
    <dgm:pt modelId="{BB8877C5-AB07-444C-B0D6-7732A874EF63}" type="parTrans" cxnId="{2188116E-71DF-44F0-A92A-A698A23D6D13}">
      <dgm:prSet/>
      <dgm:spPr/>
      <dgm:t>
        <a:bodyPr/>
        <a:lstStyle/>
        <a:p>
          <a:endParaRPr lang="en-US"/>
        </a:p>
      </dgm:t>
    </dgm:pt>
    <dgm:pt modelId="{864A0AAA-4425-4CCB-9380-B85D0BC2014D}" type="sibTrans" cxnId="{2188116E-71DF-44F0-A92A-A698A23D6D13}">
      <dgm:prSet/>
      <dgm:spPr/>
      <dgm:t>
        <a:bodyPr/>
        <a:lstStyle/>
        <a:p>
          <a:endParaRPr lang="en-US"/>
        </a:p>
      </dgm:t>
    </dgm:pt>
    <dgm:pt modelId="{E51DB25B-5050-4EF6-8AA8-EDE179D28638}">
      <dgm:prSet/>
      <dgm:spPr>
        <a:solidFill>
          <a:schemeClr val="bg2">
            <a:alpha val="90000"/>
          </a:schemeClr>
        </a:solidFill>
      </dgm:spPr>
      <dgm:t>
        <a:bodyPr/>
        <a:lstStyle/>
        <a:p>
          <a:r>
            <a:rPr lang="de-DE" dirty="0">
              <a:solidFill>
                <a:schemeClr val="tx1"/>
              </a:solidFill>
            </a:rPr>
            <a:t>Beschleunigung und Depersonalisierung analoger Prozesse (Logistik, AM-Abgabe, </a:t>
          </a:r>
          <a:r>
            <a:rPr lang="de-DE" dirty="0" err="1">
              <a:solidFill>
                <a:schemeClr val="tx1"/>
              </a:solidFill>
            </a:rPr>
            <a:t>Pallidrohne</a:t>
          </a:r>
          <a:r>
            <a:rPr lang="de-DE" dirty="0">
              <a:solidFill>
                <a:schemeClr val="tx1"/>
              </a:solidFill>
            </a:rPr>
            <a:t>)</a:t>
          </a:r>
          <a:endParaRPr lang="en-US" dirty="0">
            <a:solidFill>
              <a:schemeClr val="tx1"/>
            </a:solidFill>
          </a:endParaRPr>
        </a:p>
      </dgm:t>
    </dgm:pt>
    <dgm:pt modelId="{B22A4C1B-A6FA-431B-9DEC-07707F6EB956}" type="parTrans" cxnId="{95CB7265-8137-4329-882F-09E9575A86BD}">
      <dgm:prSet/>
      <dgm:spPr/>
      <dgm:t>
        <a:bodyPr/>
        <a:lstStyle/>
        <a:p>
          <a:endParaRPr lang="en-US"/>
        </a:p>
      </dgm:t>
    </dgm:pt>
    <dgm:pt modelId="{B2D42F99-2E08-4ACA-A3BA-6BF0E60FA38F}" type="sibTrans" cxnId="{95CB7265-8137-4329-882F-09E9575A86BD}">
      <dgm:prSet/>
      <dgm:spPr/>
      <dgm:t>
        <a:bodyPr/>
        <a:lstStyle/>
        <a:p>
          <a:endParaRPr lang="en-US"/>
        </a:p>
      </dgm:t>
    </dgm:pt>
    <dgm:pt modelId="{89673D4D-2FD2-4D87-9C63-EAA09BF653C4}">
      <dgm:prSet/>
      <dgm:spPr>
        <a:solidFill>
          <a:schemeClr val="bg2">
            <a:alpha val="90000"/>
          </a:schemeClr>
        </a:solidFill>
      </dgm:spPr>
      <dgm:t>
        <a:bodyPr/>
        <a:lstStyle/>
        <a:p>
          <a:r>
            <a:rPr lang="de-DE" dirty="0">
              <a:solidFill>
                <a:schemeClr val="tx1"/>
              </a:solidFill>
            </a:rPr>
            <a:t>Aggregierung, zentrale Haltung und Zugänglichkeit von großen Datenmengen (</a:t>
          </a:r>
          <a:r>
            <a:rPr lang="de-DE" dirty="0" err="1">
              <a:solidFill>
                <a:schemeClr val="tx1"/>
              </a:solidFill>
            </a:rPr>
            <a:t>ePA</a:t>
          </a:r>
          <a:r>
            <a:rPr lang="de-DE" dirty="0">
              <a:solidFill>
                <a:schemeClr val="tx1"/>
              </a:solidFill>
            </a:rPr>
            <a:t>)</a:t>
          </a:r>
          <a:endParaRPr lang="en-US" dirty="0">
            <a:solidFill>
              <a:schemeClr val="tx1"/>
            </a:solidFill>
          </a:endParaRPr>
        </a:p>
      </dgm:t>
    </dgm:pt>
    <dgm:pt modelId="{E5BBB35B-7DE5-4C30-8307-62678316185C}" type="parTrans" cxnId="{AA7C0755-3A7E-4BD2-BBD6-603216D1EAA4}">
      <dgm:prSet/>
      <dgm:spPr/>
      <dgm:t>
        <a:bodyPr/>
        <a:lstStyle/>
        <a:p>
          <a:endParaRPr lang="en-US"/>
        </a:p>
      </dgm:t>
    </dgm:pt>
    <dgm:pt modelId="{9C461DC4-4037-4401-AC24-6A1DCD21650B}" type="sibTrans" cxnId="{AA7C0755-3A7E-4BD2-BBD6-603216D1EAA4}">
      <dgm:prSet/>
      <dgm:spPr/>
      <dgm:t>
        <a:bodyPr/>
        <a:lstStyle/>
        <a:p>
          <a:endParaRPr lang="en-US"/>
        </a:p>
      </dgm:t>
    </dgm:pt>
    <dgm:pt modelId="{506242D0-0C3E-4D15-8F3F-4DFE035D8FB7}">
      <dgm:prSet/>
      <dgm:spPr/>
      <dgm:t>
        <a:bodyPr/>
        <a:lstStyle/>
        <a:p>
          <a:r>
            <a:rPr lang="de-DE" b="1" dirty="0"/>
            <a:t>Digitalisierung schafft neue </a:t>
          </a:r>
          <a:r>
            <a:rPr lang="de-DE" b="1" dirty="0" err="1"/>
            <a:t>Akteursqualitäten</a:t>
          </a:r>
          <a:r>
            <a:rPr lang="de-DE" b="1" dirty="0"/>
            <a:t> </a:t>
          </a:r>
          <a:endParaRPr lang="en-US" b="1" dirty="0"/>
        </a:p>
      </dgm:t>
    </dgm:pt>
    <dgm:pt modelId="{6841799A-4BDC-4DFA-9C40-1747FB2B0B8D}" type="parTrans" cxnId="{367296D0-577F-45CC-8AF9-6675EF89673B}">
      <dgm:prSet/>
      <dgm:spPr/>
      <dgm:t>
        <a:bodyPr/>
        <a:lstStyle/>
        <a:p>
          <a:endParaRPr lang="en-US"/>
        </a:p>
      </dgm:t>
    </dgm:pt>
    <dgm:pt modelId="{310F5391-A5D3-45DD-8D40-B5CD902FE5BA}" type="sibTrans" cxnId="{367296D0-577F-45CC-8AF9-6675EF89673B}">
      <dgm:prSet/>
      <dgm:spPr/>
      <dgm:t>
        <a:bodyPr/>
        <a:lstStyle/>
        <a:p>
          <a:endParaRPr lang="en-US"/>
        </a:p>
      </dgm:t>
    </dgm:pt>
    <dgm:pt modelId="{2A09D89F-6F18-4B58-AF37-ECAC97298096}">
      <dgm:prSet/>
      <dgm:spPr>
        <a:solidFill>
          <a:schemeClr val="bg2">
            <a:alpha val="90000"/>
          </a:schemeClr>
        </a:solidFill>
      </dgm:spPr>
      <dgm:t>
        <a:bodyPr/>
        <a:lstStyle/>
        <a:p>
          <a:r>
            <a:rPr lang="de-DE" dirty="0">
              <a:solidFill>
                <a:schemeClr val="tx1"/>
              </a:solidFill>
            </a:rPr>
            <a:t>Grenzüberschreitende Versorger und vertikal integrierte Angebote</a:t>
          </a:r>
          <a:endParaRPr lang="en-US" dirty="0">
            <a:solidFill>
              <a:schemeClr val="tx1"/>
            </a:solidFill>
          </a:endParaRPr>
        </a:p>
      </dgm:t>
    </dgm:pt>
    <dgm:pt modelId="{457DE860-42EA-4870-A028-DF2A4540CF6E}" type="parTrans" cxnId="{228D2DB2-F01F-4BE2-8878-A5CDBB4BEE54}">
      <dgm:prSet/>
      <dgm:spPr/>
      <dgm:t>
        <a:bodyPr/>
        <a:lstStyle/>
        <a:p>
          <a:endParaRPr lang="en-US"/>
        </a:p>
      </dgm:t>
    </dgm:pt>
    <dgm:pt modelId="{227B3B72-16C9-4C7A-8293-D5B108780801}" type="sibTrans" cxnId="{228D2DB2-F01F-4BE2-8878-A5CDBB4BEE54}">
      <dgm:prSet/>
      <dgm:spPr/>
      <dgm:t>
        <a:bodyPr/>
        <a:lstStyle/>
        <a:p>
          <a:endParaRPr lang="en-US"/>
        </a:p>
      </dgm:t>
    </dgm:pt>
    <dgm:pt modelId="{BCDF5ABD-FC33-4771-8122-B3C7AE68F7CD}">
      <dgm:prSet/>
      <dgm:spPr>
        <a:solidFill>
          <a:schemeClr val="bg2">
            <a:alpha val="90000"/>
          </a:schemeClr>
        </a:solidFill>
      </dgm:spPr>
      <dgm:t>
        <a:bodyPr/>
        <a:lstStyle/>
        <a:p>
          <a:r>
            <a:rPr lang="de-DE" dirty="0">
              <a:solidFill>
                <a:schemeClr val="tx1"/>
              </a:solidFill>
            </a:rPr>
            <a:t>KI und </a:t>
          </a:r>
          <a:r>
            <a:rPr lang="de-DE" dirty="0" err="1">
              <a:solidFill>
                <a:schemeClr val="tx1"/>
              </a:solidFill>
            </a:rPr>
            <a:t>Agentic</a:t>
          </a:r>
          <a:r>
            <a:rPr lang="de-DE" dirty="0">
              <a:solidFill>
                <a:schemeClr val="tx1"/>
              </a:solidFill>
            </a:rPr>
            <a:t> Commerce</a:t>
          </a:r>
          <a:endParaRPr lang="en-US" dirty="0">
            <a:solidFill>
              <a:schemeClr val="tx1"/>
            </a:solidFill>
          </a:endParaRPr>
        </a:p>
      </dgm:t>
    </dgm:pt>
    <dgm:pt modelId="{52F1424B-D7B3-481B-8BF9-84A8232B69A6}" type="parTrans" cxnId="{1D573F65-6E69-4642-BD0F-ACB018031D62}">
      <dgm:prSet/>
      <dgm:spPr/>
      <dgm:t>
        <a:bodyPr/>
        <a:lstStyle/>
        <a:p>
          <a:endParaRPr lang="en-US"/>
        </a:p>
      </dgm:t>
    </dgm:pt>
    <dgm:pt modelId="{775DF89A-90CD-4162-8F67-069FEC75C2D3}" type="sibTrans" cxnId="{1D573F65-6E69-4642-BD0F-ACB018031D62}">
      <dgm:prSet/>
      <dgm:spPr/>
      <dgm:t>
        <a:bodyPr/>
        <a:lstStyle/>
        <a:p>
          <a:endParaRPr lang="en-US"/>
        </a:p>
      </dgm:t>
    </dgm:pt>
    <dgm:pt modelId="{21020199-1F58-4776-9BED-4F5C54E0A3B6}">
      <dgm:prSet/>
      <dgm:spPr>
        <a:solidFill>
          <a:schemeClr val="bg2">
            <a:alpha val="90000"/>
          </a:schemeClr>
        </a:solidFill>
      </dgm:spPr>
      <dgm:t>
        <a:bodyPr/>
        <a:lstStyle/>
        <a:p>
          <a:r>
            <a:rPr lang="de-DE" dirty="0">
              <a:solidFill>
                <a:schemeClr val="tx1"/>
              </a:solidFill>
            </a:rPr>
            <a:t>Sensorik und DIGA machen Patienten zum Laiendiagnostiker bzw. -therapeuten</a:t>
          </a:r>
          <a:endParaRPr lang="en-US" dirty="0">
            <a:solidFill>
              <a:schemeClr val="tx1"/>
            </a:solidFill>
          </a:endParaRPr>
        </a:p>
      </dgm:t>
    </dgm:pt>
    <dgm:pt modelId="{C17C8F29-2AF2-4A3F-B248-BD8128D52761}" type="parTrans" cxnId="{94AEBB71-ECE7-43B1-A710-95C13BFD5998}">
      <dgm:prSet/>
      <dgm:spPr/>
      <dgm:t>
        <a:bodyPr/>
        <a:lstStyle/>
        <a:p>
          <a:endParaRPr lang="en-US"/>
        </a:p>
      </dgm:t>
    </dgm:pt>
    <dgm:pt modelId="{B4431EB6-073C-40E7-94F8-3E1BA819C91A}" type="sibTrans" cxnId="{94AEBB71-ECE7-43B1-A710-95C13BFD5998}">
      <dgm:prSet/>
      <dgm:spPr/>
      <dgm:t>
        <a:bodyPr/>
        <a:lstStyle/>
        <a:p>
          <a:endParaRPr lang="en-US"/>
        </a:p>
      </dgm:t>
    </dgm:pt>
    <dgm:pt modelId="{F0A85F6B-371F-4619-9FA5-E5CE053453BD}">
      <dgm:prSet/>
      <dgm:spPr/>
      <dgm:t>
        <a:bodyPr/>
        <a:lstStyle/>
        <a:p>
          <a:r>
            <a:rPr lang="de-DE" b="1" dirty="0"/>
            <a:t>Erosion klassischer Rollen</a:t>
          </a:r>
          <a:endParaRPr lang="en-US" b="1" dirty="0"/>
        </a:p>
      </dgm:t>
    </dgm:pt>
    <dgm:pt modelId="{6AD21EBB-F1BB-4AD5-BA29-034BDAF23F33}" type="parTrans" cxnId="{10F8A55F-719C-42AB-A175-AADA374DC797}">
      <dgm:prSet/>
      <dgm:spPr/>
      <dgm:t>
        <a:bodyPr/>
        <a:lstStyle/>
        <a:p>
          <a:endParaRPr lang="en-US"/>
        </a:p>
      </dgm:t>
    </dgm:pt>
    <dgm:pt modelId="{E5C414F0-A887-43B8-8642-8725D713F74C}" type="sibTrans" cxnId="{10F8A55F-719C-42AB-A175-AADA374DC797}">
      <dgm:prSet/>
      <dgm:spPr/>
      <dgm:t>
        <a:bodyPr/>
        <a:lstStyle/>
        <a:p>
          <a:endParaRPr lang="en-US"/>
        </a:p>
      </dgm:t>
    </dgm:pt>
    <dgm:pt modelId="{62A72111-C301-4C52-9AE1-02832679A393}">
      <dgm:prSet/>
      <dgm:spPr>
        <a:solidFill>
          <a:schemeClr val="bg2">
            <a:alpha val="90000"/>
          </a:schemeClr>
        </a:solidFill>
      </dgm:spPr>
      <dgm:t>
        <a:bodyPr/>
        <a:lstStyle/>
        <a:p>
          <a:r>
            <a:rPr lang="de-DE" dirty="0">
              <a:solidFill>
                <a:schemeClr val="tx1"/>
              </a:solidFill>
            </a:rPr>
            <a:t>Veränderung heilberuflicher Funktionen (Blutdruckmessung, Wechselwirkungscheck)</a:t>
          </a:r>
          <a:endParaRPr lang="en-US" dirty="0">
            <a:solidFill>
              <a:schemeClr val="tx1"/>
            </a:solidFill>
          </a:endParaRPr>
        </a:p>
      </dgm:t>
    </dgm:pt>
    <dgm:pt modelId="{FD3A1441-123F-4633-A868-5DEA99DDEDE8}" type="parTrans" cxnId="{85D32992-5334-41B9-8015-31B38EE3E8A5}">
      <dgm:prSet/>
      <dgm:spPr/>
      <dgm:t>
        <a:bodyPr/>
        <a:lstStyle/>
        <a:p>
          <a:endParaRPr lang="en-US"/>
        </a:p>
      </dgm:t>
    </dgm:pt>
    <dgm:pt modelId="{2502D507-B884-4590-8331-1E23E0DB92F1}" type="sibTrans" cxnId="{85D32992-5334-41B9-8015-31B38EE3E8A5}">
      <dgm:prSet/>
      <dgm:spPr/>
      <dgm:t>
        <a:bodyPr/>
        <a:lstStyle/>
        <a:p>
          <a:endParaRPr lang="en-US"/>
        </a:p>
      </dgm:t>
    </dgm:pt>
    <dgm:pt modelId="{2A7743A6-6284-4120-94B6-E9729D305B49}">
      <dgm:prSet/>
      <dgm:spPr>
        <a:solidFill>
          <a:schemeClr val="bg2">
            <a:alpha val="90000"/>
          </a:schemeClr>
        </a:solidFill>
      </dgm:spPr>
      <dgm:t>
        <a:bodyPr/>
        <a:lstStyle/>
        <a:p>
          <a:r>
            <a:rPr lang="de-DE" dirty="0">
              <a:solidFill>
                <a:schemeClr val="tx1"/>
              </a:solidFill>
            </a:rPr>
            <a:t>„Aussterben“ von Rollen</a:t>
          </a:r>
          <a:endParaRPr lang="en-US" dirty="0">
            <a:solidFill>
              <a:schemeClr val="tx1"/>
            </a:solidFill>
          </a:endParaRPr>
        </a:p>
      </dgm:t>
    </dgm:pt>
    <dgm:pt modelId="{7E798860-BDC3-4C7F-9FF6-548675476D60}" type="parTrans" cxnId="{AA1BCFE2-988C-4488-8252-EF894E61B933}">
      <dgm:prSet/>
      <dgm:spPr/>
      <dgm:t>
        <a:bodyPr/>
        <a:lstStyle/>
        <a:p>
          <a:endParaRPr lang="en-US"/>
        </a:p>
      </dgm:t>
    </dgm:pt>
    <dgm:pt modelId="{369BEFEF-CBF3-497B-96C0-B5652AEC1AE0}" type="sibTrans" cxnId="{AA1BCFE2-988C-4488-8252-EF894E61B933}">
      <dgm:prSet/>
      <dgm:spPr/>
      <dgm:t>
        <a:bodyPr/>
        <a:lstStyle/>
        <a:p>
          <a:endParaRPr lang="en-US"/>
        </a:p>
      </dgm:t>
    </dgm:pt>
    <dgm:pt modelId="{213D3FDA-4721-4CD1-B62E-352FE25CD981}">
      <dgm:prSet/>
      <dgm:spPr>
        <a:solidFill>
          <a:schemeClr val="bg2">
            <a:alpha val="90000"/>
          </a:schemeClr>
        </a:solidFill>
      </dgm:spPr>
      <dgm:t>
        <a:bodyPr/>
        <a:lstStyle/>
        <a:p>
          <a:r>
            <a:rPr lang="de-DE" dirty="0">
              <a:solidFill>
                <a:schemeClr val="tx1"/>
              </a:solidFill>
            </a:rPr>
            <a:t>Hybridversorgung online und vor Ort wird zum Standard</a:t>
          </a:r>
          <a:endParaRPr lang="en-US" dirty="0">
            <a:solidFill>
              <a:schemeClr val="tx1"/>
            </a:solidFill>
          </a:endParaRPr>
        </a:p>
      </dgm:t>
    </dgm:pt>
    <dgm:pt modelId="{A4DA90B9-67FC-4EB6-9AB7-56EE17E8273B}" type="parTrans" cxnId="{3BBA6B93-90DC-4344-A49F-98D469C4A17D}">
      <dgm:prSet/>
      <dgm:spPr/>
      <dgm:t>
        <a:bodyPr/>
        <a:lstStyle/>
        <a:p>
          <a:endParaRPr lang="en-US"/>
        </a:p>
      </dgm:t>
    </dgm:pt>
    <dgm:pt modelId="{7FAF91B8-196B-4527-B5F8-EE47985FACDA}" type="sibTrans" cxnId="{3BBA6B93-90DC-4344-A49F-98D469C4A17D}">
      <dgm:prSet/>
      <dgm:spPr/>
      <dgm:t>
        <a:bodyPr/>
        <a:lstStyle/>
        <a:p>
          <a:endParaRPr lang="en-US"/>
        </a:p>
      </dgm:t>
    </dgm:pt>
    <dgm:pt modelId="{C5A6D411-C4E0-44E0-A6F9-1CEE44EB848E}" type="pres">
      <dgm:prSet presAssocID="{7BCF5439-7E92-4CD3-96C3-7C68629D8DF2}" presName="linear" presStyleCnt="0">
        <dgm:presLayoutVars>
          <dgm:dir/>
          <dgm:animLvl val="lvl"/>
          <dgm:resizeHandles val="exact"/>
        </dgm:presLayoutVars>
      </dgm:prSet>
      <dgm:spPr/>
    </dgm:pt>
    <dgm:pt modelId="{82AD2C54-9482-4DB4-ACF3-062C0C5D975F}" type="pres">
      <dgm:prSet presAssocID="{B6B0129F-796F-4199-A8E8-1AA53EDE70B5}" presName="parentLin" presStyleCnt="0"/>
      <dgm:spPr/>
    </dgm:pt>
    <dgm:pt modelId="{A281DA1B-5DDE-4D8E-999B-CD1BA0D68572}" type="pres">
      <dgm:prSet presAssocID="{B6B0129F-796F-4199-A8E8-1AA53EDE70B5}" presName="parentLeftMargin" presStyleLbl="node1" presStyleIdx="0" presStyleCnt="3"/>
      <dgm:spPr/>
    </dgm:pt>
    <dgm:pt modelId="{6CE7E5C4-8177-4B6C-9C83-E14481C49DE4}" type="pres">
      <dgm:prSet presAssocID="{B6B0129F-796F-4199-A8E8-1AA53EDE70B5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924D10D7-AEA8-48B0-AEF9-3920FBB9EFAE}" type="pres">
      <dgm:prSet presAssocID="{B6B0129F-796F-4199-A8E8-1AA53EDE70B5}" presName="negativeSpace" presStyleCnt="0"/>
      <dgm:spPr/>
    </dgm:pt>
    <dgm:pt modelId="{18256C74-CDB0-4B46-A2FB-974D1C2A8945}" type="pres">
      <dgm:prSet presAssocID="{B6B0129F-796F-4199-A8E8-1AA53EDE70B5}" presName="childText" presStyleLbl="conFgAcc1" presStyleIdx="0" presStyleCnt="3">
        <dgm:presLayoutVars>
          <dgm:bulletEnabled val="1"/>
        </dgm:presLayoutVars>
      </dgm:prSet>
      <dgm:spPr/>
    </dgm:pt>
    <dgm:pt modelId="{E106F959-E582-49C7-996C-4767C907AE6E}" type="pres">
      <dgm:prSet presAssocID="{99D8C245-53FD-4D4A-ADD0-F98741B583A7}" presName="spaceBetweenRectangles" presStyleCnt="0"/>
      <dgm:spPr/>
    </dgm:pt>
    <dgm:pt modelId="{C3F7A7DB-D358-4E72-ADA3-95D3B73AA55D}" type="pres">
      <dgm:prSet presAssocID="{506242D0-0C3E-4D15-8F3F-4DFE035D8FB7}" presName="parentLin" presStyleCnt="0"/>
      <dgm:spPr/>
    </dgm:pt>
    <dgm:pt modelId="{D4D2151B-5D14-4C0D-9051-CD5940F7CD35}" type="pres">
      <dgm:prSet presAssocID="{506242D0-0C3E-4D15-8F3F-4DFE035D8FB7}" presName="parentLeftMargin" presStyleLbl="node1" presStyleIdx="0" presStyleCnt="3"/>
      <dgm:spPr/>
    </dgm:pt>
    <dgm:pt modelId="{9056C70A-DD45-412D-A4CC-174DB7AA7F4A}" type="pres">
      <dgm:prSet presAssocID="{506242D0-0C3E-4D15-8F3F-4DFE035D8FB7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2C5A0C39-4850-4E08-B64A-1C07EB62A81E}" type="pres">
      <dgm:prSet presAssocID="{506242D0-0C3E-4D15-8F3F-4DFE035D8FB7}" presName="negativeSpace" presStyleCnt="0"/>
      <dgm:spPr/>
    </dgm:pt>
    <dgm:pt modelId="{D9C83FE1-8D35-4828-8E21-F1372E0543C8}" type="pres">
      <dgm:prSet presAssocID="{506242D0-0C3E-4D15-8F3F-4DFE035D8FB7}" presName="childText" presStyleLbl="conFgAcc1" presStyleIdx="1" presStyleCnt="3">
        <dgm:presLayoutVars>
          <dgm:bulletEnabled val="1"/>
        </dgm:presLayoutVars>
      </dgm:prSet>
      <dgm:spPr/>
    </dgm:pt>
    <dgm:pt modelId="{4E900E3F-F8B3-4DE5-86E5-1F61C0D81B25}" type="pres">
      <dgm:prSet presAssocID="{310F5391-A5D3-45DD-8D40-B5CD902FE5BA}" presName="spaceBetweenRectangles" presStyleCnt="0"/>
      <dgm:spPr/>
    </dgm:pt>
    <dgm:pt modelId="{5EF29A99-3B20-41C5-9FB8-0B25EA96AE94}" type="pres">
      <dgm:prSet presAssocID="{F0A85F6B-371F-4619-9FA5-E5CE053453BD}" presName="parentLin" presStyleCnt="0"/>
      <dgm:spPr/>
    </dgm:pt>
    <dgm:pt modelId="{025F857E-E34F-412F-AE53-C13474020554}" type="pres">
      <dgm:prSet presAssocID="{F0A85F6B-371F-4619-9FA5-E5CE053453BD}" presName="parentLeftMargin" presStyleLbl="node1" presStyleIdx="1" presStyleCnt="3"/>
      <dgm:spPr/>
    </dgm:pt>
    <dgm:pt modelId="{4D39257F-08FB-4A79-A572-FC7924DE4036}" type="pres">
      <dgm:prSet presAssocID="{F0A85F6B-371F-4619-9FA5-E5CE053453BD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2B1F50CC-81CB-47CF-AAB6-48B564B4837A}" type="pres">
      <dgm:prSet presAssocID="{F0A85F6B-371F-4619-9FA5-E5CE053453BD}" presName="negativeSpace" presStyleCnt="0"/>
      <dgm:spPr/>
    </dgm:pt>
    <dgm:pt modelId="{2C05B054-AAAC-4892-80E3-EC29EA8052FA}" type="pres">
      <dgm:prSet presAssocID="{F0A85F6B-371F-4619-9FA5-E5CE053453BD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1FCDC404-1E49-439A-B3A0-31A8A7A0D8E1}" type="presOf" srcId="{B6B0129F-796F-4199-A8E8-1AA53EDE70B5}" destId="{A281DA1B-5DDE-4D8E-999B-CD1BA0D68572}" srcOrd="0" destOrd="0" presId="urn:microsoft.com/office/officeart/2005/8/layout/list1"/>
    <dgm:cxn modelId="{5802820A-D535-4AD3-B472-3C47F6ED52B4}" type="presOf" srcId="{2A09D89F-6F18-4B58-AF37-ECAC97298096}" destId="{D9C83FE1-8D35-4828-8E21-F1372E0543C8}" srcOrd="0" destOrd="0" presId="urn:microsoft.com/office/officeart/2005/8/layout/list1"/>
    <dgm:cxn modelId="{F60A5B0D-2719-4214-ADC9-FBA8E6951C3D}" type="presOf" srcId="{89673D4D-2FD2-4D87-9C63-EAA09BF653C4}" destId="{18256C74-CDB0-4B46-A2FB-974D1C2A8945}" srcOrd="0" destOrd="3" presId="urn:microsoft.com/office/officeart/2005/8/layout/list1"/>
    <dgm:cxn modelId="{55A3810D-C1E2-490A-8095-8518C2E1DFA4}" type="presOf" srcId="{21020199-1F58-4776-9BED-4F5C54E0A3B6}" destId="{D9C83FE1-8D35-4828-8E21-F1372E0543C8}" srcOrd="0" destOrd="2" presId="urn:microsoft.com/office/officeart/2005/8/layout/list1"/>
    <dgm:cxn modelId="{40FE7010-0C4A-4AA9-B985-5FDCB6DF9CBD}" type="presOf" srcId="{62A72111-C301-4C52-9AE1-02832679A393}" destId="{2C05B054-AAAC-4892-80E3-EC29EA8052FA}" srcOrd="0" destOrd="0" presId="urn:microsoft.com/office/officeart/2005/8/layout/list1"/>
    <dgm:cxn modelId="{10F8A55F-719C-42AB-A175-AADA374DC797}" srcId="{7BCF5439-7E92-4CD3-96C3-7C68629D8DF2}" destId="{F0A85F6B-371F-4619-9FA5-E5CE053453BD}" srcOrd="2" destOrd="0" parTransId="{6AD21EBB-F1BB-4AD5-BA29-034BDAF23F33}" sibTransId="{E5C414F0-A887-43B8-8642-8725D713F74C}"/>
    <dgm:cxn modelId="{B016E861-FC53-4D35-AEF6-D21EAA579F0B}" type="presOf" srcId="{B6B0129F-796F-4199-A8E8-1AA53EDE70B5}" destId="{6CE7E5C4-8177-4B6C-9C83-E14481C49DE4}" srcOrd="1" destOrd="0" presId="urn:microsoft.com/office/officeart/2005/8/layout/list1"/>
    <dgm:cxn modelId="{F570BD62-495A-4390-BF4D-9AC8B2696E11}" type="presOf" srcId="{506242D0-0C3E-4D15-8F3F-4DFE035D8FB7}" destId="{9056C70A-DD45-412D-A4CC-174DB7AA7F4A}" srcOrd="1" destOrd="0" presId="urn:microsoft.com/office/officeart/2005/8/layout/list1"/>
    <dgm:cxn modelId="{1D573F65-6E69-4642-BD0F-ACB018031D62}" srcId="{506242D0-0C3E-4D15-8F3F-4DFE035D8FB7}" destId="{BCDF5ABD-FC33-4771-8122-B3C7AE68F7CD}" srcOrd="1" destOrd="0" parTransId="{52F1424B-D7B3-481B-8BF9-84A8232B69A6}" sibTransId="{775DF89A-90CD-4162-8F67-069FEC75C2D3}"/>
    <dgm:cxn modelId="{95CB7265-8137-4329-882F-09E9575A86BD}" srcId="{B6B0129F-796F-4199-A8E8-1AA53EDE70B5}" destId="{E51DB25B-5050-4EF6-8AA8-EDE179D28638}" srcOrd="2" destOrd="0" parTransId="{B22A4C1B-A6FA-431B-9DEC-07707F6EB956}" sibTransId="{B2D42F99-2E08-4ACA-A3BA-6BF0E60FA38F}"/>
    <dgm:cxn modelId="{2188116E-71DF-44F0-A92A-A698A23D6D13}" srcId="{B6B0129F-796F-4199-A8E8-1AA53EDE70B5}" destId="{90BB90ED-D803-476E-B43C-E3747A204080}" srcOrd="1" destOrd="0" parTransId="{BB8877C5-AB07-444C-B0D6-7732A874EF63}" sibTransId="{864A0AAA-4425-4CCB-9380-B85D0BC2014D}"/>
    <dgm:cxn modelId="{94AEBB71-ECE7-43B1-A710-95C13BFD5998}" srcId="{506242D0-0C3E-4D15-8F3F-4DFE035D8FB7}" destId="{21020199-1F58-4776-9BED-4F5C54E0A3B6}" srcOrd="2" destOrd="0" parTransId="{C17C8F29-2AF2-4A3F-B248-BD8128D52761}" sibTransId="{B4431EB6-073C-40E7-94F8-3E1BA819C91A}"/>
    <dgm:cxn modelId="{AA7C0755-3A7E-4BD2-BBD6-603216D1EAA4}" srcId="{B6B0129F-796F-4199-A8E8-1AA53EDE70B5}" destId="{89673D4D-2FD2-4D87-9C63-EAA09BF653C4}" srcOrd="3" destOrd="0" parTransId="{E5BBB35B-7DE5-4C30-8307-62678316185C}" sibTransId="{9C461DC4-4037-4401-AC24-6A1DCD21650B}"/>
    <dgm:cxn modelId="{240DBE58-60A6-4884-B2C6-4BA7C74B1E1F}" type="presOf" srcId="{7BCF5439-7E92-4CD3-96C3-7C68629D8DF2}" destId="{C5A6D411-C4E0-44E0-A6F9-1CEE44EB848E}" srcOrd="0" destOrd="0" presId="urn:microsoft.com/office/officeart/2005/8/layout/list1"/>
    <dgm:cxn modelId="{C2EF3388-C892-4B9A-B071-F0F31B04B02D}" type="presOf" srcId="{F0A85F6B-371F-4619-9FA5-E5CE053453BD}" destId="{025F857E-E34F-412F-AE53-C13474020554}" srcOrd="0" destOrd="0" presId="urn:microsoft.com/office/officeart/2005/8/layout/list1"/>
    <dgm:cxn modelId="{BA68E08C-46C0-4AB1-9CDB-E4A82CEE3E53}" srcId="{B6B0129F-796F-4199-A8E8-1AA53EDE70B5}" destId="{84D978B2-9F25-4508-AEAF-742118CE10DA}" srcOrd="0" destOrd="0" parTransId="{C4DE0D32-AEA1-4C1C-AC5A-0DA18F4637FC}" sibTransId="{1C2D35B2-E0EF-489C-AD0A-E4374AD633F7}"/>
    <dgm:cxn modelId="{8F02808D-C1F5-41E1-940C-02F8A382529C}" type="presOf" srcId="{F0A85F6B-371F-4619-9FA5-E5CE053453BD}" destId="{4D39257F-08FB-4A79-A572-FC7924DE4036}" srcOrd="1" destOrd="0" presId="urn:microsoft.com/office/officeart/2005/8/layout/list1"/>
    <dgm:cxn modelId="{85D32992-5334-41B9-8015-31B38EE3E8A5}" srcId="{F0A85F6B-371F-4619-9FA5-E5CE053453BD}" destId="{62A72111-C301-4C52-9AE1-02832679A393}" srcOrd="0" destOrd="0" parTransId="{FD3A1441-123F-4633-A868-5DEA99DDEDE8}" sibTransId="{2502D507-B884-4590-8331-1E23E0DB92F1}"/>
    <dgm:cxn modelId="{3BBA6B93-90DC-4344-A49F-98D469C4A17D}" srcId="{F0A85F6B-371F-4619-9FA5-E5CE053453BD}" destId="{213D3FDA-4721-4CD1-B62E-352FE25CD981}" srcOrd="2" destOrd="0" parTransId="{A4DA90B9-67FC-4EB6-9AB7-56EE17E8273B}" sibTransId="{7FAF91B8-196B-4527-B5F8-EE47985FACDA}"/>
    <dgm:cxn modelId="{53BBAD9E-95C2-49AD-9F60-8C6FB75AECB4}" type="presOf" srcId="{E51DB25B-5050-4EF6-8AA8-EDE179D28638}" destId="{18256C74-CDB0-4B46-A2FB-974D1C2A8945}" srcOrd="0" destOrd="2" presId="urn:microsoft.com/office/officeart/2005/8/layout/list1"/>
    <dgm:cxn modelId="{494C7DA2-0D59-464F-B907-977BFA5DF0D2}" type="presOf" srcId="{2A7743A6-6284-4120-94B6-E9729D305B49}" destId="{2C05B054-AAAC-4892-80E3-EC29EA8052FA}" srcOrd="0" destOrd="1" presId="urn:microsoft.com/office/officeart/2005/8/layout/list1"/>
    <dgm:cxn modelId="{57F171A5-FF22-405E-8114-28853DB8C54A}" type="presOf" srcId="{90BB90ED-D803-476E-B43C-E3747A204080}" destId="{18256C74-CDB0-4B46-A2FB-974D1C2A8945}" srcOrd="0" destOrd="1" presId="urn:microsoft.com/office/officeart/2005/8/layout/list1"/>
    <dgm:cxn modelId="{228D2DB2-F01F-4BE2-8878-A5CDBB4BEE54}" srcId="{506242D0-0C3E-4D15-8F3F-4DFE035D8FB7}" destId="{2A09D89F-6F18-4B58-AF37-ECAC97298096}" srcOrd="0" destOrd="0" parTransId="{457DE860-42EA-4870-A028-DF2A4540CF6E}" sibTransId="{227B3B72-16C9-4C7A-8293-D5B108780801}"/>
    <dgm:cxn modelId="{F8DFC6B2-8D5C-4259-8640-8B1CD7DAE7D3}" type="presOf" srcId="{BCDF5ABD-FC33-4771-8122-B3C7AE68F7CD}" destId="{D9C83FE1-8D35-4828-8E21-F1372E0543C8}" srcOrd="0" destOrd="1" presId="urn:microsoft.com/office/officeart/2005/8/layout/list1"/>
    <dgm:cxn modelId="{255675B9-0056-4F36-946A-FC74F65CF40F}" type="presOf" srcId="{84D978B2-9F25-4508-AEAF-742118CE10DA}" destId="{18256C74-CDB0-4B46-A2FB-974D1C2A8945}" srcOrd="0" destOrd="0" presId="urn:microsoft.com/office/officeart/2005/8/layout/list1"/>
    <dgm:cxn modelId="{B185C8C8-5B91-4E71-A317-8BCF6B107B62}" type="presOf" srcId="{506242D0-0C3E-4D15-8F3F-4DFE035D8FB7}" destId="{D4D2151B-5D14-4C0D-9051-CD5940F7CD35}" srcOrd="0" destOrd="0" presId="urn:microsoft.com/office/officeart/2005/8/layout/list1"/>
    <dgm:cxn modelId="{367296D0-577F-45CC-8AF9-6675EF89673B}" srcId="{7BCF5439-7E92-4CD3-96C3-7C68629D8DF2}" destId="{506242D0-0C3E-4D15-8F3F-4DFE035D8FB7}" srcOrd="1" destOrd="0" parTransId="{6841799A-4BDC-4DFA-9C40-1747FB2B0B8D}" sibTransId="{310F5391-A5D3-45DD-8D40-B5CD902FE5BA}"/>
    <dgm:cxn modelId="{289686D4-2922-410D-8415-BF4006E0E639}" srcId="{7BCF5439-7E92-4CD3-96C3-7C68629D8DF2}" destId="{B6B0129F-796F-4199-A8E8-1AA53EDE70B5}" srcOrd="0" destOrd="0" parTransId="{6D10141F-D246-47E7-9B1A-5AD05447FB8A}" sibTransId="{99D8C245-53FD-4D4A-ADD0-F98741B583A7}"/>
    <dgm:cxn modelId="{AA1BCFE2-988C-4488-8252-EF894E61B933}" srcId="{F0A85F6B-371F-4619-9FA5-E5CE053453BD}" destId="{2A7743A6-6284-4120-94B6-E9729D305B49}" srcOrd="1" destOrd="0" parTransId="{7E798860-BDC3-4C7F-9FF6-548675476D60}" sibTransId="{369BEFEF-CBF3-497B-96C0-B5652AEC1AE0}"/>
    <dgm:cxn modelId="{A41F98F8-55C8-4399-B0E4-5315D3F2275C}" type="presOf" srcId="{213D3FDA-4721-4CD1-B62E-352FE25CD981}" destId="{2C05B054-AAAC-4892-80E3-EC29EA8052FA}" srcOrd="0" destOrd="2" presId="urn:microsoft.com/office/officeart/2005/8/layout/list1"/>
    <dgm:cxn modelId="{EDD3CA42-37AA-4FCB-8E01-F34B7857C437}" type="presParOf" srcId="{C5A6D411-C4E0-44E0-A6F9-1CEE44EB848E}" destId="{82AD2C54-9482-4DB4-ACF3-062C0C5D975F}" srcOrd="0" destOrd="0" presId="urn:microsoft.com/office/officeart/2005/8/layout/list1"/>
    <dgm:cxn modelId="{3B7FEDC7-7BE8-45FF-B488-12730B2507FC}" type="presParOf" srcId="{82AD2C54-9482-4DB4-ACF3-062C0C5D975F}" destId="{A281DA1B-5DDE-4D8E-999B-CD1BA0D68572}" srcOrd="0" destOrd="0" presId="urn:microsoft.com/office/officeart/2005/8/layout/list1"/>
    <dgm:cxn modelId="{CCBEC2ED-FC34-4D68-9AA2-97927AEDE02D}" type="presParOf" srcId="{82AD2C54-9482-4DB4-ACF3-062C0C5D975F}" destId="{6CE7E5C4-8177-4B6C-9C83-E14481C49DE4}" srcOrd="1" destOrd="0" presId="urn:microsoft.com/office/officeart/2005/8/layout/list1"/>
    <dgm:cxn modelId="{A0BFC53A-5DED-4988-97E6-09EC08D7E1DD}" type="presParOf" srcId="{C5A6D411-C4E0-44E0-A6F9-1CEE44EB848E}" destId="{924D10D7-AEA8-48B0-AEF9-3920FBB9EFAE}" srcOrd="1" destOrd="0" presId="urn:microsoft.com/office/officeart/2005/8/layout/list1"/>
    <dgm:cxn modelId="{923F6ECD-F350-4A86-8600-6D6E712FDB3E}" type="presParOf" srcId="{C5A6D411-C4E0-44E0-A6F9-1CEE44EB848E}" destId="{18256C74-CDB0-4B46-A2FB-974D1C2A8945}" srcOrd="2" destOrd="0" presId="urn:microsoft.com/office/officeart/2005/8/layout/list1"/>
    <dgm:cxn modelId="{346B8546-C4CA-408B-AC34-1693D81AC65C}" type="presParOf" srcId="{C5A6D411-C4E0-44E0-A6F9-1CEE44EB848E}" destId="{E106F959-E582-49C7-996C-4767C907AE6E}" srcOrd="3" destOrd="0" presId="urn:microsoft.com/office/officeart/2005/8/layout/list1"/>
    <dgm:cxn modelId="{7D8D5518-897F-4945-ABAD-706714FD6E10}" type="presParOf" srcId="{C5A6D411-C4E0-44E0-A6F9-1CEE44EB848E}" destId="{C3F7A7DB-D358-4E72-ADA3-95D3B73AA55D}" srcOrd="4" destOrd="0" presId="urn:microsoft.com/office/officeart/2005/8/layout/list1"/>
    <dgm:cxn modelId="{60B2F70D-ECA0-401E-8E88-D66326046BB5}" type="presParOf" srcId="{C3F7A7DB-D358-4E72-ADA3-95D3B73AA55D}" destId="{D4D2151B-5D14-4C0D-9051-CD5940F7CD35}" srcOrd="0" destOrd="0" presId="urn:microsoft.com/office/officeart/2005/8/layout/list1"/>
    <dgm:cxn modelId="{4A35A559-E0BE-4D52-A41E-AE3583F7CE52}" type="presParOf" srcId="{C3F7A7DB-D358-4E72-ADA3-95D3B73AA55D}" destId="{9056C70A-DD45-412D-A4CC-174DB7AA7F4A}" srcOrd="1" destOrd="0" presId="urn:microsoft.com/office/officeart/2005/8/layout/list1"/>
    <dgm:cxn modelId="{7E69AB38-B05E-427A-87D6-C4E45B18124A}" type="presParOf" srcId="{C5A6D411-C4E0-44E0-A6F9-1CEE44EB848E}" destId="{2C5A0C39-4850-4E08-B64A-1C07EB62A81E}" srcOrd="5" destOrd="0" presId="urn:microsoft.com/office/officeart/2005/8/layout/list1"/>
    <dgm:cxn modelId="{43BFC089-A39B-4D73-807A-3B86311BDC29}" type="presParOf" srcId="{C5A6D411-C4E0-44E0-A6F9-1CEE44EB848E}" destId="{D9C83FE1-8D35-4828-8E21-F1372E0543C8}" srcOrd="6" destOrd="0" presId="urn:microsoft.com/office/officeart/2005/8/layout/list1"/>
    <dgm:cxn modelId="{DB7E7389-A422-4048-8184-9C84716AFA4D}" type="presParOf" srcId="{C5A6D411-C4E0-44E0-A6F9-1CEE44EB848E}" destId="{4E900E3F-F8B3-4DE5-86E5-1F61C0D81B25}" srcOrd="7" destOrd="0" presId="urn:microsoft.com/office/officeart/2005/8/layout/list1"/>
    <dgm:cxn modelId="{92A8D2E5-6062-46E6-AFD5-88909EFEA190}" type="presParOf" srcId="{C5A6D411-C4E0-44E0-A6F9-1CEE44EB848E}" destId="{5EF29A99-3B20-41C5-9FB8-0B25EA96AE94}" srcOrd="8" destOrd="0" presId="urn:microsoft.com/office/officeart/2005/8/layout/list1"/>
    <dgm:cxn modelId="{ABF494AC-72A1-4F0B-AF92-D334F8B7F64B}" type="presParOf" srcId="{5EF29A99-3B20-41C5-9FB8-0B25EA96AE94}" destId="{025F857E-E34F-412F-AE53-C13474020554}" srcOrd="0" destOrd="0" presId="urn:microsoft.com/office/officeart/2005/8/layout/list1"/>
    <dgm:cxn modelId="{07875581-8ACC-4067-B2CA-0B87E25A3F4D}" type="presParOf" srcId="{5EF29A99-3B20-41C5-9FB8-0B25EA96AE94}" destId="{4D39257F-08FB-4A79-A572-FC7924DE4036}" srcOrd="1" destOrd="0" presId="urn:microsoft.com/office/officeart/2005/8/layout/list1"/>
    <dgm:cxn modelId="{E1BB6A97-F0D3-418A-8E98-B797FFC331D0}" type="presParOf" srcId="{C5A6D411-C4E0-44E0-A6F9-1CEE44EB848E}" destId="{2B1F50CC-81CB-47CF-AAB6-48B564B4837A}" srcOrd="9" destOrd="0" presId="urn:microsoft.com/office/officeart/2005/8/layout/list1"/>
    <dgm:cxn modelId="{BE2BCED1-DE5E-4AA0-93BF-5182C86A5CD6}" type="presParOf" srcId="{C5A6D411-C4E0-44E0-A6F9-1CEE44EB848E}" destId="{2C05B054-AAAC-4892-80E3-EC29EA8052FA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BCF5439-7E92-4CD3-96C3-7C68629D8DF2}" type="doc">
      <dgm:prSet loTypeId="urn:microsoft.com/office/officeart/2005/8/layout/list1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6B0129F-796F-4199-A8E8-1AA53EDE70B5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de-DE" b="1" dirty="0"/>
            <a:t>Normalisierung der Digitalisierung</a:t>
          </a:r>
          <a:endParaRPr lang="en-US" b="1" dirty="0"/>
        </a:p>
      </dgm:t>
    </dgm:pt>
    <dgm:pt modelId="{6D10141F-D246-47E7-9B1A-5AD05447FB8A}" type="parTrans" cxnId="{289686D4-2922-410D-8415-BF4006E0E639}">
      <dgm:prSet/>
      <dgm:spPr/>
      <dgm:t>
        <a:bodyPr/>
        <a:lstStyle/>
        <a:p>
          <a:endParaRPr lang="en-US"/>
        </a:p>
      </dgm:t>
    </dgm:pt>
    <dgm:pt modelId="{99D8C245-53FD-4D4A-ADD0-F98741B583A7}" type="sibTrans" cxnId="{289686D4-2922-410D-8415-BF4006E0E639}">
      <dgm:prSet/>
      <dgm:spPr/>
      <dgm:t>
        <a:bodyPr/>
        <a:lstStyle/>
        <a:p>
          <a:endParaRPr lang="en-US"/>
        </a:p>
      </dgm:t>
    </dgm:pt>
    <dgm:pt modelId="{0DD501A4-E10C-4523-BB86-AA82BF0E2575}">
      <dgm:prSet/>
      <dgm:spPr>
        <a:solidFill>
          <a:schemeClr val="accent3">
            <a:lumMod val="50000"/>
            <a:alpha val="90000"/>
          </a:schemeClr>
        </a:solidFill>
        <a:ln>
          <a:solidFill>
            <a:schemeClr val="accent3">
              <a:lumMod val="75000"/>
            </a:schemeClr>
          </a:solidFill>
        </a:ln>
      </dgm:spPr>
      <dgm:t>
        <a:bodyPr/>
        <a:lstStyle/>
        <a:p>
          <a:r>
            <a:rPr lang="de-DE" dirty="0">
              <a:solidFill>
                <a:schemeClr val="tx1"/>
              </a:solidFill>
            </a:rPr>
            <a:t>Sozialisierungsbooster Pandemie</a:t>
          </a:r>
        </a:p>
      </dgm:t>
    </dgm:pt>
    <dgm:pt modelId="{00886330-B8B6-4DE9-85D3-F469D3B97103}" type="parTrans" cxnId="{21982C4A-D954-498A-9DD6-E53E6C7B2FDE}">
      <dgm:prSet/>
      <dgm:spPr/>
      <dgm:t>
        <a:bodyPr/>
        <a:lstStyle/>
        <a:p>
          <a:endParaRPr lang="de-DE"/>
        </a:p>
      </dgm:t>
    </dgm:pt>
    <dgm:pt modelId="{4F1F6F44-0423-4700-8773-AD4A226CF1BE}" type="sibTrans" cxnId="{21982C4A-D954-498A-9DD6-E53E6C7B2FDE}">
      <dgm:prSet/>
      <dgm:spPr/>
      <dgm:t>
        <a:bodyPr/>
        <a:lstStyle/>
        <a:p>
          <a:endParaRPr lang="de-DE"/>
        </a:p>
      </dgm:t>
    </dgm:pt>
    <dgm:pt modelId="{8BF28BF5-F153-4322-9881-092066BBD89D}">
      <dgm:prSet/>
      <dgm:spPr>
        <a:solidFill>
          <a:schemeClr val="accent3">
            <a:lumMod val="50000"/>
            <a:alpha val="90000"/>
          </a:schemeClr>
        </a:solidFill>
        <a:ln>
          <a:solidFill>
            <a:schemeClr val="accent3">
              <a:lumMod val="75000"/>
            </a:schemeClr>
          </a:solidFill>
        </a:ln>
      </dgm:spPr>
      <dgm:t>
        <a:bodyPr/>
        <a:lstStyle/>
        <a:p>
          <a:r>
            <a:rPr lang="de-DE" dirty="0">
              <a:solidFill>
                <a:schemeClr val="tx1"/>
              </a:solidFill>
            </a:rPr>
            <a:t>Convenience-Faktor erodiert Akzeptanz analoger Barrieren</a:t>
          </a:r>
        </a:p>
      </dgm:t>
    </dgm:pt>
    <dgm:pt modelId="{54F68998-95F0-4F8F-AB6A-395579AA05A2}" type="parTrans" cxnId="{8B076A09-1D0F-4AA3-973A-7F33CF737A4B}">
      <dgm:prSet/>
      <dgm:spPr/>
      <dgm:t>
        <a:bodyPr/>
        <a:lstStyle/>
        <a:p>
          <a:endParaRPr lang="de-DE"/>
        </a:p>
      </dgm:t>
    </dgm:pt>
    <dgm:pt modelId="{99BD2334-BF0D-4F8A-B458-00EF2C88E404}" type="sibTrans" cxnId="{8B076A09-1D0F-4AA3-973A-7F33CF737A4B}">
      <dgm:prSet/>
      <dgm:spPr/>
      <dgm:t>
        <a:bodyPr/>
        <a:lstStyle/>
        <a:p>
          <a:endParaRPr lang="de-DE"/>
        </a:p>
      </dgm:t>
    </dgm:pt>
    <dgm:pt modelId="{377B34E8-8368-4D00-9285-933220D9044A}">
      <dgm:prSet/>
      <dgm:spPr>
        <a:solidFill>
          <a:schemeClr val="accent3">
            <a:lumMod val="50000"/>
            <a:alpha val="90000"/>
          </a:schemeClr>
        </a:solidFill>
        <a:ln>
          <a:solidFill>
            <a:schemeClr val="accent3">
              <a:lumMod val="75000"/>
            </a:schemeClr>
          </a:solidFill>
        </a:ln>
      </dgm:spPr>
      <dgm:t>
        <a:bodyPr/>
        <a:lstStyle/>
        <a:p>
          <a:r>
            <a:rPr lang="de-DE" dirty="0">
              <a:solidFill>
                <a:schemeClr val="tx1"/>
              </a:solidFill>
            </a:rPr>
            <a:t>Demografie und digital </a:t>
          </a:r>
          <a:r>
            <a:rPr lang="de-DE" dirty="0" err="1">
              <a:solidFill>
                <a:schemeClr val="tx1"/>
              </a:solidFill>
            </a:rPr>
            <a:t>literacy</a:t>
          </a:r>
          <a:endParaRPr lang="de-DE" dirty="0">
            <a:solidFill>
              <a:schemeClr val="tx1"/>
            </a:solidFill>
          </a:endParaRPr>
        </a:p>
      </dgm:t>
    </dgm:pt>
    <dgm:pt modelId="{007D754A-AB3F-4B81-8CF7-6B266D831548}" type="parTrans" cxnId="{EB75BF4F-3544-4D7D-A380-60FCE6889894}">
      <dgm:prSet/>
      <dgm:spPr/>
      <dgm:t>
        <a:bodyPr/>
        <a:lstStyle/>
        <a:p>
          <a:endParaRPr lang="de-DE"/>
        </a:p>
      </dgm:t>
    </dgm:pt>
    <dgm:pt modelId="{B03F1C35-6129-4755-B32B-AA428E3868C3}" type="sibTrans" cxnId="{EB75BF4F-3544-4D7D-A380-60FCE6889894}">
      <dgm:prSet/>
      <dgm:spPr/>
      <dgm:t>
        <a:bodyPr/>
        <a:lstStyle/>
        <a:p>
          <a:endParaRPr lang="de-DE"/>
        </a:p>
      </dgm:t>
    </dgm:pt>
    <dgm:pt modelId="{C25071E8-4B22-4E4D-A5FA-9527D81B763E}">
      <dgm:prSet/>
      <dgm:spPr>
        <a:solidFill>
          <a:schemeClr val="accent3">
            <a:lumMod val="50000"/>
            <a:alpha val="90000"/>
          </a:schemeClr>
        </a:solidFill>
        <a:ln>
          <a:solidFill>
            <a:schemeClr val="accent3">
              <a:lumMod val="75000"/>
            </a:schemeClr>
          </a:solidFill>
        </a:ln>
      </dgm:spPr>
      <dgm:t>
        <a:bodyPr/>
        <a:lstStyle/>
        <a:p>
          <a:r>
            <a:rPr lang="de-DE" dirty="0">
              <a:solidFill>
                <a:schemeClr val="tx1"/>
              </a:solidFill>
            </a:rPr>
            <a:t>Trickle down: Telemedizin sozialisiert für Telepharmazie</a:t>
          </a:r>
        </a:p>
      </dgm:t>
    </dgm:pt>
    <dgm:pt modelId="{E2C08096-150B-4936-8E38-7F64F7DB163F}" type="parTrans" cxnId="{CC1D70AF-F6BE-4C19-B582-1EC01F8225BF}">
      <dgm:prSet/>
      <dgm:spPr/>
      <dgm:t>
        <a:bodyPr/>
        <a:lstStyle/>
        <a:p>
          <a:endParaRPr lang="de-DE"/>
        </a:p>
      </dgm:t>
    </dgm:pt>
    <dgm:pt modelId="{F298876F-48B8-4291-9F68-2967EFDD0102}" type="sibTrans" cxnId="{CC1D70AF-F6BE-4C19-B582-1EC01F8225BF}">
      <dgm:prSet/>
      <dgm:spPr/>
      <dgm:t>
        <a:bodyPr/>
        <a:lstStyle/>
        <a:p>
          <a:endParaRPr lang="de-DE"/>
        </a:p>
      </dgm:t>
    </dgm:pt>
    <dgm:pt modelId="{ACEAB6BF-2F87-4C42-8702-B7E027293A3D}">
      <dgm:prSet/>
      <dgm:spPr>
        <a:solidFill>
          <a:schemeClr val="accent3">
            <a:lumMod val="50000"/>
            <a:alpha val="90000"/>
          </a:schemeClr>
        </a:solidFill>
        <a:ln>
          <a:solidFill>
            <a:schemeClr val="accent3">
              <a:lumMod val="75000"/>
            </a:schemeClr>
          </a:solidFill>
        </a:ln>
      </dgm:spPr>
      <dgm:t>
        <a:bodyPr/>
        <a:lstStyle/>
        <a:p>
          <a:r>
            <a:rPr lang="de-DE" dirty="0">
              <a:solidFill>
                <a:schemeClr val="tx1"/>
              </a:solidFill>
            </a:rPr>
            <a:t>Nachhaltigkeit von E-Commerce</a:t>
          </a:r>
        </a:p>
      </dgm:t>
    </dgm:pt>
    <dgm:pt modelId="{B93A19A3-9514-424C-ADAD-B9A2FAED6984}" type="parTrans" cxnId="{34C6E612-5FB8-448C-97A6-F6B28F4E0770}">
      <dgm:prSet/>
      <dgm:spPr/>
      <dgm:t>
        <a:bodyPr/>
        <a:lstStyle/>
        <a:p>
          <a:endParaRPr lang="de-DE"/>
        </a:p>
      </dgm:t>
    </dgm:pt>
    <dgm:pt modelId="{87F1B53A-66F3-4790-A124-54713799C787}" type="sibTrans" cxnId="{34C6E612-5FB8-448C-97A6-F6B28F4E0770}">
      <dgm:prSet/>
      <dgm:spPr/>
      <dgm:t>
        <a:bodyPr/>
        <a:lstStyle/>
        <a:p>
          <a:endParaRPr lang="de-DE"/>
        </a:p>
      </dgm:t>
    </dgm:pt>
    <dgm:pt modelId="{70D5CDD0-6BE1-4D1C-95C0-7F4BF2BBA436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de-DE" b="1" dirty="0"/>
            <a:t>Verschwinden des Paternalismus im Gesundheitswesen</a:t>
          </a:r>
        </a:p>
      </dgm:t>
    </dgm:pt>
    <dgm:pt modelId="{CC85DE64-D0B7-4D7D-974F-9EA502A0B604}" type="parTrans" cxnId="{66570810-D450-4C0D-A9D2-E28375AC8D9A}">
      <dgm:prSet/>
      <dgm:spPr/>
      <dgm:t>
        <a:bodyPr/>
        <a:lstStyle/>
        <a:p>
          <a:endParaRPr lang="de-DE"/>
        </a:p>
      </dgm:t>
    </dgm:pt>
    <dgm:pt modelId="{29A46E7D-FDD0-413A-8C9C-9511FFC98DC5}" type="sibTrans" cxnId="{66570810-D450-4C0D-A9D2-E28375AC8D9A}">
      <dgm:prSet/>
      <dgm:spPr/>
      <dgm:t>
        <a:bodyPr/>
        <a:lstStyle/>
        <a:p>
          <a:endParaRPr lang="de-DE"/>
        </a:p>
      </dgm:t>
    </dgm:pt>
    <dgm:pt modelId="{8B87BEEB-B515-4732-A8CF-99464DF56A61}">
      <dgm:prSet/>
      <dgm:spPr>
        <a:solidFill>
          <a:schemeClr val="accent3">
            <a:lumMod val="50000"/>
            <a:alpha val="90000"/>
          </a:schemeClr>
        </a:solidFill>
        <a:ln>
          <a:solidFill>
            <a:schemeClr val="accent3">
              <a:lumMod val="75000"/>
            </a:schemeClr>
          </a:solidFill>
        </a:ln>
      </dgm:spPr>
      <dgm:t>
        <a:bodyPr/>
        <a:lstStyle/>
        <a:p>
          <a:r>
            <a:rPr lang="de-DE" dirty="0">
              <a:solidFill>
                <a:schemeClr val="tx1"/>
              </a:solidFill>
            </a:rPr>
            <a:t>Verlust der Gatekeeper-Funktion von Heilberufen</a:t>
          </a:r>
        </a:p>
      </dgm:t>
    </dgm:pt>
    <dgm:pt modelId="{DCD09C14-812C-40BF-BC98-61B05EE68FF8}" type="parTrans" cxnId="{952C818F-C08F-4F68-97CB-71FFD7508BF2}">
      <dgm:prSet/>
      <dgm:spPr/>
      <dgm:t>
        <a:bodyPr/>
        <a:lstStyle/>
        <a:p>
          <a:endParaRPr lang="de-DE"/>
        </a:p>
      </dgm:t>
    </dgm:pt>
    <dgm:pt modelId="{53E0BB5E-6491-4A9C-83CE-83D6CC098CE6}" type="sibTrans" cxnId="{952C818F-C08F-4F68-97CB-71FFD7508BF2}">
      <dgm:prSet/>
      <dgm:spPr/>
      <dgm:t>
        <a:bodyPr/>
        <a:lstStyle/>
        <a:p>
          <a:endParaRPr lang="de-DE"/>
        </a:p>
      </dgm:t>
    </dgm:pt>
    <dgm:pt modelId="{576BE51F-7A4F-4A86-A8FF-360C79117E77}">
      <dgm:prSet/>
      <dgm:spPr>
        <a:solidFill>
          <a:schemeClr val="accent3">
            <a:lumMod val="50000"/>
            <a:alpha val="90000"/>
          </a:schemeClr>
        </a:solidFill>
        <a:ln>
          <a:solidFill>
            <a:schemeClr val="accent3">
              <a:lumMod val="75000"/>
            </a:schemeClr>
          </a:solidFill>
        </a:ln>
      </dgm:spPr>
      <dgm:t>
        <a:bodyPr/>
        <a:lstStyle/>
        <a:p>
          <a:r>
            <a:rPr lang="de-DE" dirty="0">
              <a:solidFill>
                <a:schemeClr val="tx1"/>
              </a:solidFill>
            </a:rPr>
            <a:t>Patient </a:t>
          </a:r>
          <a:r>
            <a:rPr lang="de-DE" dirty="0" err="1">
              <a:solidFill>
                <a:schemeClr val="tx1"/>
              </a:solidFill>
            </a:rPr>
            <a:t>empowerment</a:t>
          </a:r>
          <a:r>
            <a:rPr lang="de-DE" dirty="0">
              <a:solidFill>
                <a:schemeClr val="tx1"/>
              </a:solidFill>
            </a:rPr>
            <a:t> durch alternative Informations- und Bezugsquellen (D2C)</a:t>
          </a:r>
        </a:p>
      </dgm:t>
    </dgm:pt>
    <dgm:pt modelId="{5C32CCA0-63AE-4794-B6E8-8488C4E6CF15}" type="parTrans" cxnId="{4C562BA8-5BFF-432B-9F52-5F3CE3192C0C}">
      <dgm:prSet/>
      <dgm:spPr/>
      <dgm:t>
        <a:bodyPr/>
        <a:lstStyle/>
        <a:p>
          <a:endParaRPr lang="de-DE"/>
        </a:p>
      </dgm:t>
    </dgm:pt>
    <dgm:pt modelId="{BE37F6F2-F8F8-41F7-9187-037B1DACC8BA}" type="sibTrans" cxnId="{4C562BA8-5BFF-432B-9F52-5F3CE3192C0C}">
      <dgm:prSet/>
      <dgm:spPr/>
      <dgm:t>
        <a:bodyPr/>
        <a:lstStyle/>
        <a:p>
          <a:endParaRPr lang="de-DE"/>
        </a:p>
      </dgm:t>
    </dgm:pt>
    <dgm:pt modelId="{EE3CFEDD-87D8-4C87-B248-21A5EE8105CE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de-DE" b="1" dirty="0"/>
            <a:t>Götterdämmerung in den Sozialsystemen</a:t>
          </a:r>
        </a:p>
      </dgm:t>
    </dgm:pt>
    <dgm:pt modelId="{DDCCB3BA-F092-40BE-9195-FA1AA780F079}" type="parTrans" cxnId="{06A7208E-2242-4903-8D40-16623CBBC9C0}">
      <dgm:prSet/>
      <dgm:spPr/>
      <dgm:t>
        <a:bodyPr/>
        <a:lstStyle/>
        <a:p>
          <a:endParaRPr lang="de-DE"/>
        </a:p>
      </dgm:t>
    </dgm:pt>
    <dgm:pt modelId="{F76238F3-04EC-4587-9224-F4BBDD07943D}" type="sibTrans" cxnId="{06A7208E-2242-4903-8D40-16623CBBC9C0}">
      <dgm:prSet/>
      <dgm:spPr/>
      <dgm:t>
        <a:bodyPr/>
        <a:lstStyle/>
        <a:p>
          <a:endParaRPr lang="de-DE"/>
        </a:p>
      </dgm:t>
    </dgm:pt>
    <dgm:pt modelId="{9015477E-A727-4041-92B9-EC9ECED14FB1}">
      <dgm:prSet/>
      <dgm:spPr>
        <a:solidFill>
          <a:schemeClr val="accent3">
            <a:lumMod val="50000"/>
            <a:alpha val="90000"/>
          </a:schemeClr>
        </a:solidFill>
        <a:ln>
          <a:solidFill>
            <a:schemeClr val="accent3">
              <a:lumMod val="75000"/>
            </a:schemeClr>
          </a:solidFill>
        </a:ln>
      </dgm:spPr>
      <dgm:t>
        <a:bodyPr/>
        <a:lstStyle/>
        <a:p>
          <a:r>
            <a:rPr lang="de-DE" dirty="0">
              <a:solidFill>
                <a:schemeClr val="tx1"/>
              </a:solidFill>
            </a:rPr>
            <a:t>Finanzierungs- und Effizienzdruck erzwingen Veränderung</a:t>
          </a:r>
        </a:p>
      </dgm:t>
    </dgm:pt>
    <dgm:pt modelId="{7070B128-61E8-43FB-887A-2EF89D6F4A8D}" type="parTrans" cxnId="{4A8C25D1-1357-49E6-8F32-9B8166973D62}">
      <dgm:prSet/>
      <dgm:spPr/>
      <dgm:t>
        <a:bodyPr/>
        <a:lstStyle/>
        <a:p>
          <a:endParaRPr lang="de-DE"/>
        </a:p>
      </dgm:t>
    </dgm:pt>
    <dgm:pt modelId="{406B77E6-0E51-4E1C-AFA5-3FE958239640}" type="sibTrans" cxnId="{4A8C25D1-1357-49E6-8F32-9B8166973D62}">
      <dgm:prSet/>
      <dgm:spPr/>
      <dgm:t>
        <a:bodyPr/>
        <a:lstStyle/>
        <a:p>
          <a:endParaRPr lang="de-DE"/>
        </a:p>
      </dgm:t>
    </dgm:pt>
    <dgm:pt modelId="{2E406946-1FD7-4DF2-BD1E-B745D4BA5660}">
      <dgm:prSet/>
      <dgm:spPr>
        <a:solidFill>
          <a:schemeClr val="accent3">
            <a:lumMod val="50000"/>
            <a:alpha val="90000"/>
          </a:schemeClr>
        </a:solidFill>
        <a:ln>
          <a:solidFill>
            <a:schemeClr val="accent3">
              <a:lumMod val="75000"/>
            </a:schemeClr>
          </a:solidFill>
        </a:ln>
      </dgm:spPr>
      <dgm:t>
        <a:bodyPr/>
        <a:lstStyle/>
        <a:p>
          <a:r>
            <a:rPr lang="de-DE" dirty="0">
              <a:solidFill>
                <a:schemeClr val="tx1"/>
              </a:solidFill>
            </a:rPr>
            <a:t>Politischer Paradigmenwechsel</a:t>
          </a:r>
        </a:p>
      </dgm:t>
    </dgm:pt>
    <dgm:pt modelId="{875E2031-F518-465F-9047-EB372CBEE264}" type="parTrans" cxnId="{7E1748DC-9E45-48EE-809F-938DEFC2C3A0}">
      <dgm:prSet/>
      <dgm:spPr/>
      <dgm:t>
        <a:bodyPr/>
        <a:lstStyle/>
        <a:p>
          <a:endParaRPr lang="de-DE"/>
        </a:p>
      </dgm:t>
    </dgm:pt>
    <dgm:pt modelId="{42625616-3BEB-495A-9810-CCDE2A961888}" type="sibTrans" cxnId="{7E1748DC-9E45-48EE-809F-938DEFC2C3A0}">
      <dgm:prSet/>
      <dgm:spPr/>
      <dgm:t>
        <a:bodyPr/>
        <a:lstStyle/>
        <a:p>
          <a:endParaRPr lang="de-DE"/>
        </a:p>
      </dgm:t>
    </dgm:pt>
    <dgm:pt modelId="{F59B3F34-94A9-49BB-80A4-2DBF18215343}">
      <dgm:prSet/>
      <dgm:spPr>
        <a:solidFill>
          <a:schemeClr val="accent3">
            <a:lumMod val="50000"/>
            <a:alpha val="90000"/>
          </a:schemeClr>
        </a:solidFill>
        <a:ln>
          <a:solidFill>
            <a:schemeClr val="accent3">
              <a:lumMod val="75000"/>
            </a:schemeClr>
          </a:solidFill>
        </a:ln>
      </dgm:spPr>
      <dgm:t>
        <a:bodyPr/>
        <a:lstStyle/>
        <a:p>
          <a:r>
            <a:rPr lang="de-DE" dirty="0">
              <a:solidFill>
                <a:schemeClr val="tx1"/>
              </a:solidFill>
            </a:rPr>
            <a:t>Pragmatismus statt Tradition</a:t>
          </a:r>
        </a:p>
      </dgm:t>
    </dgm:pt>
    <dgm:pt modelId="{5F97379C-4EFE-406C-BD17-81EB86FF080A}" type="parTrans" cxnId="{5A3D30CD-C9AD-48BF-9BE2-CE02BC5B94C1}">
      <dgm:prSet/>
      <dgm:spPr/>
      <dgm:t>
        <a:bodyPr/>
        <a:lstStyle/>
        <a:p>
          <a:endParaRPr lang="de-DE"/>
        </a:p>
      </dgm:t>
    </dgm:pt>
    <dgm:pt modelId="{7BB82FBB-CE2D-47EF-9C91-8AC42EF9A226}" type="sibTrans" cxnId="{5A3D30CD-C9AD-48BF-9BE2-CE02BC5B94C1}">
      <dgm:prSet/>
      <dgm:spPr/>
      <dgm:t>
        <a:bodyPr/>
        <a:lstStyle/>
        <a:p>
          <a:endParaRPr lang="de-DE"/>
        </a:p>
      </dgm:t>
    </dgm:pt>
    <dgm:pt modelId="{6FDF8A31-A1A5-4E08-9E8A-57BCBCC8420F}">
      <dgm:prSet/>
      <dgm:spPr>
        <a:solidFill>
          <a:schemeClr val="accent3">
            <a:lumMod val="50000"/>
            <a:alpha val="90000"/>
          </a:schemeClr>
        </a:solidFill>
        <a:ln>
          <a:solidFill>
            <a:schemeClr val="accent3">
              <a:lumMod val="75000"/>
            </a:schemeClr>
          </a:solidFill>
        </a:ln>
      </dgm:spPr>
      <dgm:t>
        <a:bodyPr/>
        <a:lstStyle/>
        <a:p>
          <a:r>
            <a:rPr lang="de-DE" dirty="0">
              <a:solidFill>
                <a:schemeClr val="tx1"/>
              </a:solidFill>
            </a:rPr>
            <a:t>Digitalisierung als Heilsgeschichte und staatliche Aufgabe</a:t>
          </a:r>
        </a:p>
      </dgm:t>
    </dgm:pt>
    <dgm:pt modelId="{D20A2F8B-D6CB-44DC-8DC2-571F3BA657DF}" type="parTrans" cxnId="{C0AF6B59-B981-49A1-B724-FEEFADB58820}">
      <dgm:prSet/>
      <dgm:spPr/>
      <dgm:t>
        <a:bodyPr/>
        <a:lstStyle/>
        <a:p>
          <a:endParaRPr lang="de-DE"/>
        </a:p>
      </dgm:t>
    </dgm:pt>
    <dgm:pt modelId="{8A0EA38B-FD9B-4DF9-96B6-23429713F7A9}" type="sibTrans" cxnId="{C0AF6B59-B981-49A1-B724-FEEFADB58820}">
      <dgm:prSet/>
      <dgm:spPr/>
      <dgm:t>
        <a:bodyPr/>
        <a:lstStyle/>
        <a:p>
          <a:endParaRPr lang="de-DE"/>
        </a:p>
      </dgm:t>
    </dgm:pt>
    <dgm:pt modelId="{C5A6D411-C4E0-44E0-A6F9-1CEE44EB848E}" type="pres">
      <dgm:prSet presAssocID="{7BCF5439-7E92-4CD3-96C3-7C68629D8DF2}" presName="linear" presStyleCnt="0">
        <dgm:presLayoutVars>
          <dgm:dir/>
          <dgm:animLvl val="lvl"/>
          <dgm:resizeHandles val="exact"/>
        </dgm:presLayoutVars>
      </dgm:prSet>
      <dgm:spPr/>
    </dgm:pt>
    <dgm:pt modelId="{82AD2C54-9482-4DB4-ACF3-062C0C5D975F}" type="pres">
      <dgm:prSet presAssocID="{B6B0129F-796F-4199-A8E8-1AA53EDE70B5}" presName="parentLin" presStyleCnt="0"/>
      <dgm:spPr/>
    </dgm:pt>
    <dgm:pt modelId="{A281DA1B-5DDE-4D8E-999B-CD1BA0D68572}" type="pres">
      <dgm:prSet presAssocID="{B6B0129F-796F-4199-A8E8-1AA53EDE70B5}" presName="parentLeftMargin" presStyleLbl="node1" presStyleIdx="0" presStyleCnt="3"/>
      <dgm:spPr/>
    </dgm:pt>
    <dgm:pt modelId="{6CE7E5C4-8177-4B6C-9C83-E14481C49DE4}" type="pres">
      <dgm:prSet presAssocID="{B6B0129F-796F-4199-A8E8-1AA53EDE70B5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924D10D7-AEA8-48B0-AEF9-3920FBB9EFAE}" type="pres">
      <dgm:prSet presAssocID="{B6B0129F-796F-4199-A8E8-1AA53EDE70B5}" presName="negativeSpace" presStyleCnt="0"/>
      <dgm:spPr/>
    </dgm:pt>
    <dgm:pt modelId="{18256C74-CDB0-4B46-A2FB-974D1C2A8945}" type="pres">
      <dgm:prSet presAssocID="{B6B0129F-796F-4199-A8E8-1AA53EDE70B5}" presName="childText" presStyleLbl="conFgAcc1" presStyleIdx="0" presStyleCnt="3">
        <dgm:presLayoutVars>
          <dgm:bulletEnabled val="1"/>
        </dgm:presLayoutVars>
      </dgm:prSet>
      <dgm:spPr/>
    </dgm:pt>
    <dgm:pt modelId="{E106F959-E582-49C7-996C-4767C907AE6E}" type="pres">
      <dgm:prSet presAssocID="{99D8C245-53FD-4D4A-ADD0-F98741B583A7}" presName="spaceBetweenRectangles" presStyleCnt="0"/>
      <dgm:spPr/>
    </dgm:pt>
    <dgm:pt modelId="{E804F620-34BF-470E-AA6E-CF36378C23D0}" type="pres">
      <dgm:prSet presAssocID="{70D5CDD0-6BE1-4D1C-95C0-7F4BF2BBA436}" presName="parentLin" presStyleCnt="0"/>
      <dgm:spPr/>
    </dgm:pt>
    <dgm:pt modelId="{40BB674B-03E5-4404-B57C-5D6224D9B83A}" type="pres">
      <dgm:prSet presAssocID="{70D5CDD0-6BE1-4D1C-95C0-7F4BF2BBA436}" presName="parentLeftMargin" presStyleLbl="node1" presStyleIdx="0" presStyleCnt="3"/>
      <dgm:spPr/>
    </dgm:pt>
    <dgm:pt modelId="{A223C659-B3C3-4B51-AF6B-91B69F48A496}" type="pres">
      <dgm:prSet presAssocID="{70D5CDD0-6BE1-4D1C-95C0-7F4BF2BBA436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8AFA0E95-ECDC-411F-8F9A-7B964DACC5C3}" type="pres">
      <dgm:prSet presAssocID="{70D5CDD0-6BE1-4D1C-95C0-7F4BF2BBA436}" presName="negativeSpace" presStyleCnt="0"/>
      <dgm:spPr/>
    </dgm:pt>
    <dgm:pt modelId="{E0BC7734-4A04-4322-BA7A-2C2DB52D6B62}" type="pres">
      <dgm:prSet presAssocID="{70D5CDD0-6BE1-4D1C-95C0-7F4BF2BBA436}" presName="childText" presStyleLbl="conFgAcc1" presStyleIdx="1" presStyleCnt="3">
        <dgm:presLayoutVars>
          <dgm:bulletEnabled val="1"/>
        </dgm:presLayoutVars>
      </dgm:prSet>
      <dgm:spPr/>
    </dgm:pt>
    <dgm:pt modelId="{E48631F0-F5C8-4F87-AE4C-AE790871E6B5}" type="pres">
      <dgm:prSet presAssocID="{29A46E7D-FDD0-413A-8C9C-9511FFC98DC5}" presName="spaceBetweenRectangles" presStyleCnt="0"/>
      <dgm:spPr/>
    </dgm:pt>
    <dgm:pt modelId="{95E43ABB-F6D6-4D0B-B19D-4CAEC03AD118}" type="pres">
      <dgm:prSet presAssocID="{EE3CFEDD-87D8-4C87-B248-21A5EE8105CE}" presName="parentLin" presStyleCnt="0"/>
      <dgm:spPr/>
    </dgm:pt>
    <dgm:pt modelId="{46936020-72E8-45FE-AAA2-51A434C52D96}" type="pres">
      <dgm:prSet presAssocID="{EE3CFEDD-87D8-4C87-B248-21A5EE8105CE}" presName="parentLeftMargin" presStyleLbl="node1" presStyleIdx="1" presStyleCnt="3"/>
      <dgm:spPr/>
    </dgm:pt>
    <dgm:pt modelId="{DDA7378F-1718-4A74-BAD8-384F4E814BE1}" type="pres">
      <dgm:prSet presAssocID="{EE3CFEDD-87D8-4C87-B248-21A5EE8105CE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C24BCFC4-3953-411A-A9F2-02DAE1A3E703}" type="pres">
      <dgm:prSet presAssocID="{EE3CFEDD-87D8-4C87-B248-21A5EE8105CE}" presName="negativeSpace" presStyleCnt="0"/>
      <dgm:spPr/>
    </dgm:pt>
    <dgm:pt modelId="{0E046473-D02E-490F-A93D-BF72735431F7}" type="pres">
      <dgm:prSet presAssocID="{EE3CFEDD-87D8-4C87-B248-21A5EE8105CE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1FCDC404-1E49-439A-B3A0-31A8A7A0D8E1}" type="presOf" srcId="{B6B0129F-796F-4199-A8E8-1AA53EDE70B5}" destId="{A281DA1B-5DDE-4D8E-999B-CD1BA0D68572}" srcOrd="0" destOrd="0" presId="urn:microsoft.com/office/officeart/2005/8/layout/list1"/>
    <dgm:cxn modelId="{8B076A09-1D0F-4AA3-973A-7F33CF737A4B}" srcId="{B6B0129F-796F-4199-A8E8-1AA53EDE70B5}" destId="{8BF28BF5-F153-4322-9881-092066BBD89D}" srcOrd="1" destOrd="0" parTransId="{54F68998-95F0-4F8F-AB6A-395579AA05A2}" sibTransId="{99BD2334-BF0D-4F8A-B458-00EF2C88E404}"/>
    <dgm:cxn modelId="{66570810-D450-4C0D-A9D2-E28375AC8D9A}" srcId="{7BCF5439-7E92-4CD3-96C3-7C68629D8DF2}" destId="{70D5CDD0-6BE1-4D1C-95C0-7F4BF2BBA436}" srcOrd="1" destOrd="0" parTransId="{CC85DE64-D0B7-4D7D-974F-9EA502A0B604}" sibTransId="{29A46E7D-FDD0-413A-8C9C-9511FFC98DC5}"/>
    <dgm:cxn modelId="{34C6E612-5FB8-448C-97A6-F6B28F4E0770}" srcId="{B6B0129F-796F-4199-A8E8-1AA53EDE70B5}" destId="{ACEAB6BF-2F87-4C42-8702-B7E027293A3D}" srcOrd="4" destOrd="0" parTransId="{B93A19A3-9514-424C-ADAD-B9A2FAED6984}" sibTransId="{87F1B53A-66F3-4790-A124-54713799C787}"/>
    <dgm:cxn modelId="{17665F1A-4B17-4F60-93BE-E32E1555844C}" type="presOf" srcId="{EE3CFEDD-87D8-4C87-B248-21A5EE8105CE}" destId="{46936020-72E8-45FE-AAA2-51A434C52D96}" srcOrd="0" destOrd="0" presId="urn:microsoft.com/office/officeart/2005/8/layout/list1"/>
    <dgm:cxn modelId="{AD078941-CF3B-4068-9C46-C759E6ACA720}" type="presOf" srcId="{F59B3F34-94A9-49BB-80A4-2DBF18215343}" destId="{0E046473-D02E-490F-A93D-BF72735431F7}" srcOrd="0" destOrd="2" presId="urn:microsoft.com/office/officeart/2005/8/layout/list1"/>
    <dgm:cxn modelId="{B016E861-FC53-4D35-AEF6-D21EAA579F0B}" type="presOf" srcId="{B6B0129F-796F-4199-A8E8-1AA53EDE70B5}" destId="{6CE7E5C4-8177-4B6C-9C83-E14481C49DE4}" srcOrd="1" destOrd="0" presId="urn:microsoft.com/office/officeart/2005/8/layout/list1"/>
    <dgm:cxn modelId="{77AE0D68-15E3-4CFF-9756-FDBBD54AF904}" type="presOf" srcId="{70D5CDD0-6BE1-4D1C-95C0-7F4BF2BBA436}" destId="{40BB674B-03E5-4404-B57C-5D6224D9B83A}" srcOrd="0" destOrd="0" presId="urn:microsoft.com/office/officeart/2005/8/layout/list1"/>
    <dgm:cxn modelId="{21982C4A-D954-498A-9DD6-E53E6C7B2FDE}" srcId="{B6B0129F-796F-4199-A8E8-1AA53EDE70B5}" destId="{0DD501A4-E10C-4523-BB86-AA82BF0E2575}" srcOrd="0" destOrd="0" parTransId="{00886330-B8B6-4DE9-85D3-F469D3B97103}" sibTransId="{4F1F6F44-0423-4700-8773-AD4A226CF1BE}"/>
    <dgm:cxn modelId="{62903F4B-5BD5-4264-AF69-A3048BAFA2C2}" type="presOf" srcId="{70D5CDD0-6BE1-4D1C-95C0-7F4BF2BBA436}" destId="{A223C659-B3C3-4B51-AF6B-91B69F48A496}" srcOrd="1" destOrd="0" presId="urn:microsoft.com/office/officeart/2005/8/layout/list1"/>
    <dgm:cxn modelId="{EB75BF4F-3544-4D7D-A380-60FCE6889894}" srcId="{B6B0129F-796F-4199-A8E8-1AA53EDE70B5}" destId="{377B34E8-8368-4D00-9285-933220D9044A}" srcOrd="2" destOrd="0" parTransId="{007D754A-AB3F-4B81-8CF7-6B266D831548}" sibTransId="{B03F1C35-6129-4755-B32B-AA428E3868C3}"/>
    <dgm:cxn modelId="{66010778-5755-499F-9C9B-4444E2A8CB34}" type="presOf" srcId="{9015477E-A727-4041-92B9-EC9ECED14FB1}" destId="{0E046473-D02E-490F-A93D-BF72735431F7}" srcOrd="0" destOrd="0" presId="urn:microsoft.com/office/officeart/2005/8/layout/list1"/>
    <dgm:cxn modelId="{9E2C2B78-E821-4005-82B1-657DA696C56E}" type="presOf" srcId="{0DD501A4-E10C-4523-BB86-AA82BF0E2575}" destId="{18256C74-CDB0-4B46-A2FB-974D1C2A8945}" srcOrd="0" destOrd="0" presId="urn:microsoft.com/office/officeart/2005/8/layout/list1"/>
    <dgm:cxn modelId="{240DBE58-60A6-4884-B2C6-4BA7C74B1E1F}" type="presOf" srcId="{7BCF5439-7E92-4CD3-96C3-7C68629D8DF2}" destId="{C5A6D411-C4E0-44E0-A6F9-1CEE44EB848E}" srcOrd="0" destOrd="0" presId="urn:microsoft.com/office/officeart/2005/8/layout/list1"/>
    <dgm:cxn modelId="{C0AF6B59-B981-49A1-B724-FEEFADB58820}" srcId="{2E406946-1FD7-4DF2-BD1E-B745D4BA5660}" destId="{6FDF8A31-A1A5-4E08-9E8A-57BCBCC8420F}" srcOrd="1" destOrd="0" parTransId="{D20A2F8B-D6CB-44DC-8DC2-571F3BA657DF}" sibTransId="{8A0EA38B-FD9B-4DF9-96B6-23429713F7A9}"/>
    <dgm:cxn modelId="{06A7208E-2242-4903-8D40-16623CBBC9C0}" srcId="{7BCF5439-7E92-4CD3-96C3-7C68629D8DF2}" destId="{EE3CFEDD-87D8-4C87-B248-21A5EE8105CE}" srcOrd="2" destOrd="0" parTransId="{DDCCB3BA-F092-40BE-9195-FA1AA780F079}" sibTransId="{F76238F3-04EC-4587-9224-F4BBDD07943D}"/>
    <dgm:cxn modelId="{952C818F-C08F-4F68-97CB-71FFD7508BF2}" srcId="{70D5CDD0-6BE1-4D1C-95C0-7F4BF2BBA436}" destId="{8B87BEEB-B515-4732-A8CF-99464DF56A61}" srcOrd="0" destOrd="0" parTransId="{DCD09C14-812C-40BF-BC98-61B05EE68FF8}" sibTransId="{53E0BB5E-6491-4A9C-83CE-83D6CC098CE6}"/>
    <dgm:cxn modelId="{30D4D395-9F1C-46C2-83D2-FDF5EDFB8B7F}" type="presOf" srcId="{ACEAB6BF-2F87-4C42-8702-B7E027293A3D}" destId="{18256C74-CDB0-4B46-A2FB-974D1C2A8945}" srcOrd="0" destOrd="4" presId="urn:microsoft.com/office/officeart/2005/8/layout/list1"/>
    <dgm:cxn modelId="{6C65999F-FE1B-41B7-B9E4-7E739F650EAE}" type="presOf" srcId="{377B34E8-8368-4D00-9285-933220D9044A}" destId="{18256C74-CDB0-4B46-A2FB-974D1C2A8945}" srcOrd="0" destOrd="2" presId="urn:microsoft.com/office/officeart/2005/8/layout/list1"/>
    <dgm:cxn modelId="{42F635A1-55CA-4CBF-9A3E-1D6DE96A1E77}" type="presOf" srcId="{EE3CFEDD-87D8-4C87-B248-21A5EE8105CE}" destId="{DDA7378F-1718-4A74-BAD8-384F4E814BE1}" srcOrd="1" destOrd="0" presId="urn:microsoft.com/office/officeart/2005/8/layout/list1"/>
    <dgm:cxn modelId="{4C562BA8-5BFF-432B-9F52-5F3CE3192C0C}" srcId="{70D5CDD0-6BE1-4D1C-95C0-7F4BF2BBA436}" destId="{576BE51F-7A4F-4A86-A8FF-360C79117E77}" srcOrd="1" destOrd="0" parTransId="{5C32CCA0-63AE-4794-B6E8-8488C4E6CF15}" sibTransId="{BE37F6F2-F8F8-41F7-9187-037B1DACC8BA}"/>
    <dgm:cxn modelId="{CC1D70AF-F6BE-4C19-B582-1EC01F8225BF}" srcId="{B6B0129F-796F-4199-A8E8-1AA53EDE70B5}" destId="{C25071E8-4B22-4E4D-A5FA-9527D81B763E}" srcOrd="3" destOrd="0" parTransId="{E2C08096-150B-4936-8E38-7F64F7DB163F}" sibTransId="{F298876F-48B8-4291-9F68-2967EFDD0102}"/>
    <dgm:cxn modelId="{CF7AC2B0-5D14-446F-92D8-CBB703ADB2F0}" type="presOf" srcId="{C25071E8-4B22-4E4D-A5FA-9527D81B763E}" destId="{18256C74-CDB0-4B46-A2FB-974D1C2A8945}" srcOrd="0" destOrd="3" presId="urn:microsoft.com/office/officeart/2005/8/layout/list1"/>
    <dgm:cxn modelId="{CD01EBB7-AF17-4539-900F-5FC230EC624C}" type="presOf" srcId="{8BF28BF5-F153-4322-9881-092066BBD89D}" destId="{18256C74-CDB0-4B46-A2FB-974D1C2A8945}" srcOrd="0" destOrd="1" presId="urn:microsoft.com/office/officeart/2005/8/layout/list1"/>
    <dgm:cxn modelId="{DC4DD5C0-5224-4832-923E-2219E71B7935}" type="presOf" srcId="{2E406946-1FD7-4DF2-BD1E-B745D4BA5660}" destId="{0E046473-D02E-490F-A93D-BF72735431F7}" srcOrd="0" destOrd="1" presId="urn:microsoft.com/office/officeart/2005/8/layout/list1"/>
    <dgm:cxn modelId="{A79AA1CC-2F2D-43C8-8543-AA77891AEEDE}" type="presOf" srcId="{8B87BEEB-B515-4732-A8CF-99464DF56A61}" destId="{E0BC7734-4A04-4322-BA7A-2C2DB52D6B62}" srcOrd="0" destOrd="0" presId="urn:microsoft.com/office/officeart/2005/8/layout/list1"/>
    <dgm:cxn modelId="{5A3D30CD-C9AD-48BF-9BE2-CE02BC5B94C1}" srcId="{2E406946-1FD7-4DF2-BD1E-B745D4BA5660}" destId="{F59B3F34-94A9-49BB-80A4-2DBF18215343}" srcOrd="0" destOrd="0" parTransId="{5F97379C-4EFE-406C-BD17-81EB86FF080A}" sibTransId="{7BB82FBB-CE2D-47EF-9C91-8AC42EF9A226}"/>
    <dgm:cxn modelId="{4A8C25D1-1357-49E6-8F32-9B8166973D62}" srcId="{EE3CFEDD-87D8-4C87-B248-21A5EE8105CE}" destId="{9015477E-A727-4041-92B9-EC9ECED14FB1}" srcOrd="0" destOrd="0" parTransId="{7070B128-61E8-43FB-887A-2EF89D6F4A8D}" sibTransId="{406B77E6-0E51-4E1C-AFA5-3FE958239640}"/>
    <dgm:cxn modelId="{289686D4-2922-410D-8415-BF4006E0E639}" srcId="{7BCF5439-7E92-4CD3-96C3-7C68629D8DF2}" destId="{B6B0129F-796F-4199-A8E8-1AA53EDE70B5}" srcOrd="0" destOrd="0" parTransId="{6D10141F-D246-47E7-9B1A-5AD05447FB8A}" sibTransId="{99D8C245-53FD-4D4A-ADD0-F98741B583A7}"/>
    <dgm:cxn modelId="{449447D6-26B3-40F3-AFB9-8DCE017B520F}" type="presOf" srcId="{6FDF8A31-A1A5-4E08-9E8A-57BCBCC8420F}" destId="{0E046473-D02E-490F-A93D-BF72735431F7}" srcOrd="0" destOrd="3" presId="urn:microsoft.com/office/officeart/2005/8/layout/list1"/>
    <dgm:cxn modelId="{7E1748DC-9E45-48EE-809F-938DEFC2C3A0}" srcId="{EE3CFEDD-87D8-4C87-B248-21A5EE8105CE}" destId="{2E406946-1FD7-4DF2-BD1E-B745D4BA5660}" srcOrd="1" destOrd="0" parTransId="{875E2031-F518-465F-9047-EB372CBEE264}" sibTransId="{42625616-3BEB-495A-9810-CCDE2A961888}"/>
    <dgm:cxn modelId="{B05445E0-948F-4C41-ABEF-876EFF1D3394}" type="presOf" srcId="{576BE51F-7A4F-4A86-A8FF-360C79117E77}" destId="{E0BC7734-4A04-4322-BA7A-2C2DB52D6B62}" srcOrd="0" destOrd="1" presId="urn:microsoft.com/office/officeart/2005/8/layout/list1"/>
    <dgm:cxn modelId="{EDD3CA42-37AA-4FCB-8E01-F34B7857C437}" type="presParOf" srcId="{C5A6D411-C4E0-44E0-A6F9-1CEE44EB848E}" destId="{82AD2C54-9482-4DB4-ACF3-062C0C5D975F}" srcOrd="0" destOrd="0" presId="urn:microsoft.com/office/officeart/2005/8/layout/list1"/>
    <dgm:cxn modelId="{3B7FEDC7-7BE8-45FF-B488-12730B2507FC}" type="presParOf" srcId="{82AD2C54-9482-4DB4-ACF3-062C0C5D975F}" destId="{A281DA1B-5DDE-4D8E-999B-CD1BA0D68572}" srcOrd="0" destOrd="0" presId="urn:microsoft.com/office/officeart/2005/8/layout/list1"/>
    <dgm:cxn modelId="{CCBEC2ED-FC34-4D68-9AA2-97927AEDE02D}" type="presParOf" srcId="{82AD2C54-9482-4DB4-ACF3-062C0C5D975F}" destId="{6CE7E5C4-8177-4B6C-9C83-E14481C49DE4}" srcOrd="1" destOrd="0" presId="urn:microsoft.com/office/officeart/2005/8/layout/list1"/>
    <dgm:cxn modelId="{A0BFC53A-5DED-4988-97E6-09EC08D7E1DD}" type="presParOf" srcId="{C5A6D411-C4E0-44E0-A6F9-1CEE44EB848E}" destId="{924D10D7-AEA8-48B0-AEF9-3920FBB9EFAE}" srcOrd="1" destOrd="0" presId="urn:microsoft.com/office/officeart/2005/8/layout/list1"/>
    <dgm:cxn modelId="{923F6ECD-F350-4A86-8600-6D6E712FDB3E}" type="presParOf" srcId="{C5A6D411-C4E0-44E0-A6F9-1CEE44EB848E}" destId="{18256C74-CDB0-4B46-A2FB-974D1C2A8945}" srcOrd="2" destOrd="0" presId="urn:microsoft.com/office/officeart/2005/8/layout/list1"/>
    <dgm:cxn modelId="{346B8546-C4CA-408B-AC34-1693D81AC65C}" type="presParOf" srcId="{C5A6D411-C4E0-44E0-A6F9-1CEE44EB848E}" destId="{E106F959-E582-49C7-996C-4767C907AE6E}" srcOrd="3" destOrd="0" presId="urn:microsoft.com/office/officeart/2005/8/layout/list1"/>
    <dgm:cxn modelId="{95DB8F32-65D9-4B7B-9F05-79192E7991A8}" type="presParOf" srcId="{C5A6D411-C4E0-44E0-A6F9-1CEE44EB848E}" destId="{E804F620-34BF-470E-AA6E-CF36378C23D0}" srcOrd="4" destOrd="0" presId="urn:microsoft.com/office/officeart/2005/8/layout/list1"/>
    <dgm:cxn modelId="{EAC2B4DF-41A8-4860-A0B4-09037DA9A077}" type="presParOf" srcId="{E804F620-34BF-470E-AA6E-CF36378C23D0}" destId="{40BB674B-03E5-4404-B57C-5D6224D9B83A}" srcOrd="0" destOrd="0" presId="urn:microsoft.com/office/officeart/2005/8/layout/list1"/>
    <dgm:cxn modelId="{49C3B913-8B59-4A1F-95C2-0B05DC156704}" type="presParOf" srcId="{E804F620-34BF-470E-AA6E-CF36378C23D0}" destId="{A223C659-B3C3-4B51-AF6B-91B69F48A496}" srcOrd="1" destOrd="0" presId="urn:microsoft.com/office/officeart/2005/8/layout/list1"/>
    <dgm:cxn modelId="{27E2ABBF-F364-4DFC-8279-4C5AFC012A74}" type="presParOf" srcId="{C5A6D411-C4E0-44E0-A6F9-1CEE44EB848E}" destId="{8AFA0E95-ECDC-411F-8F9A-7B964DACC5C3}" srcOrd="5" destOrd="0" presId="urn:microsoft.com/office/officeart/2005/8/layout/list1"/>
    <dgm:cxn modelId="{52F18119-4488-43A0-B06A-4070416B4875}" type="presParOf" srcId="{C5A6D411-C4E0-44E0-A6F9-1CEE44EB848E}" destId="{E0BC7734-4A04-4322-BA7A-2C2DB52D6B62}" srcOrd="6" destOrd="0" presId="urn:microsoft.com/office/officeart/2005/8/layout/list1"/>
    <dgm:cxn modelId="{68D0353C-0FE7-479B-B75C-FA0A30C8FD3D}" type="presParOf" srcId="{C5A6D411-C4E0-44E0-A6F9-1CEE44EB848E}" destId="{E48631F0-F5C8-4F87-AE4C-AE790871E6B5}" srcOrd="7" destOrd="0" presId="urn:microsoft.com/office/officeart/2005/8/layout/list1"/>
    <dgm:cxn modelId="{6CA30469-51C7-486C-9608-226B6B420EEC}" type="presParOf" srcId="{C5A6D411-C4E0-44E0-A6F9-1CEE44EB848E}" destId="{95E43ABB-F6D6-4D0B-B19D-4CAEC03AD118}" srcOrd="8" destOrd="0" presId="urn:microsoft.com/office/officeart/2005/8/layout/list1"/>
    <dgm:cxn modelId="{8852D370-1B46-4CCC-BDA7-F114E65358EE}" type="presParOf" srcId="{95E43ABB-F6D6-4D0B-B19D-4CAEC03AD118}" destId="{46936020-72E8-45FE-AAA2-51A434C52D96}" srcOrd="0" destOrd="0" presId="urn:microsoft.com/office/officeart/2005/8/layout/list1"/>
    <dgm:cxn modelId="{859C29EB-7142-403B-9B7B-BF4297EA997F}" type="presParOf" srcId="{95E43ABB-F6D6-4D0B-B19D-4CAEC03AD118}" destId="{DDA7378F-1718-4A74-BAD8-384F4E814BE1}" srcOrd="1" destOrd="0" presId="urn:microsoft.com/office/officeart/2005/8/layout/list1"/>
    <dgm:cxn modelId="{56C3FD3C-8835-40B3-B8FD-AA7D652F53E8}" type="presParOf" srcId="{C5A6D411-C4E0-44E0-A6F9-1CEE44EB848E}" destId="{C24BCFC4-3953-411A-A9F2-02DAE1A3E703}" srcOrd="9" destOrd="0" presId="urn:microsoft.com/office/officeart/2005/8/layout/list1"/>
    <dgm:cxn modelId="{49776BAE-FAFB-490D-8C8F-197FEA1F3CCD}" type="presParOf" srcId="{C5A6D411-C4E0-44E0-A6F9-1CEE44EB848E}" destId="{0E046473-D02E-490F-A93D-BF72735431F7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BCF5439-7E92-4CD3-96C3-7C68629D8DF2}" type="doc">
      <dgm:prSet loTypeId="urn:microsoft.com/office/officeart/2005/8/layout/list1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FFD54EF-CE5E-471E-AE5A-041EE27B6DAB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de-DE" b="1" dirty="0">
              <a:solidFill>
                <a:schemeClr val="tx1"/>
              </a:solidFill>
            </a:rPr>
            <a:t>Primärversorgung </a:t>
          </a:r>
        </a:p>
      </dgm:t>
    </dgm:pt>
    <dgm:pt modelId="{4B7C59A1-0EC8-4303-A747-9118AB8C1E40}" type="parTrans" cxnId="{69AB75DA-D33D-492B-ACDB-87B4BBEDA4E4}">
      <dgm:prSet/>
      <dgm:spPr/>
      <dgm:t>
        <a:bodyPr/>
        <a:lstStyle/>
        <a:p>
          <a:endParaRPr lang="de-DE"/>
        </a:p>
      </dgm:t>
    </dgm:pt>
    <dgm:pt modelId="{C250D0D6-8D49-4239-AC6A-5C71CBC494F9}" type="sibTrans" cxnId="{69AB75DA-D33D-492B-ACDB-87B4BBEDA4E4}">
      <dgm:prSet/>
      <dgm:spPr/>
      <dgm:t>
        <a:bodyPr/>
        <a:lstStyle/>
        <a:p>
          <a:endParaRPr lang="de-DE"/>
        </a:p>
      </dgm:t>
    </dgm:pt>
    <dgm:pt modelId="{CE9D1CBD-4AA1-490E-A4E2-48E4C0DC456D}">
      <dgm:prSet/>
      <dgm:spPr>
        <a:solidFill>
          <a:schemeClr val="accent2">
            <a:lumMod val="50000"/>
            <a:alpha val="90000"/>
          </a:schemeClr>
        </a:solidFill>
      </dgm:spPr>
      <dgm:t>
        <a:bodyPr/>
        <a:lstStyle/>
        <a:p>
          <a:r>
            <a:rPr lang="de-DE" dirty="0">
              <a:solidFill>
                <a:schemeClr val="tx1"/>
              </a:solidFill>
            </a:rPr>
            <a:t>Strukturierte digitale Ersteinschätzung ohne Apothekenpfad</a:t>
          </a:r>
        </a:p>
      </dgm:t>
    </dgm:pt>
    <dgm:pt modelId="{F517A4E8-07B9-49F7-ABA0-99333CEA4883}" type="parTrans" cxnId="{E7E53966-8859-40C9-BB86-7025F8F3413C}">
      <dgm:prSet/>
      <dgm:spPr/>
      <dgm:t>
        <a:bodyPr/>
        <a:lstStyle/>
        <a:p>
          <a:endParaRPr lang="de-DE"/>
        </a:p>
      </dgm:t>
    </dgm:pt>
    <dgm:pt modelId="{34B4BA54-57C3-4794-A72D-79507BEB4E57}" type="sibTrans" cxnId="{E7E53966-8859-40C9-BB86-7025F8F3413C}">
      <dgm:prSet/>
      <dgm:spPr/>
      <dgm:t>
        <a:bodyPr/>
        <a:lstStyle/>
        <a:p>
          <a:endParaRPr lang="de-DE"/>
        </a:p>
      </dgm:t>
    </dgm:pt>
    <dgm:pt modelId="{27A3DAAF-91E8-4B17-BDFB-579BE0CAB276}">
      <dgm:prSet/>
      <dgm:spPr>
        <a:solidFill>
          <a:schemeClr val="accent2">
            <a:lumMod val="50000"/>
            <a:alpha val="90000"/>
          </a:schemeClr>
        </a:solidFill>
      </dgm:spPr>
      <dgm:t>
        <a:bodyPr/>
        <a:lstStyle/>
        <a:p>
          <a:r>
            <a:rPr lang="de-DE" dirty="0">
              <a:solidFill>
                <a:schemeClr val="tx1"/>
              </a:solidFill>
            </a:rPr>
            <a:t>Einpassen von </a:t>
          </a:r>
          <a:r>
            <a:rPr lang="de-DE" dirty="0" err="1">
              <a:solidFill>
                <a:schemeClr val="tx1"/>
              </a:solidFill>
            </a:rPr>
            <a:t>pDL</a:t>
          </a:r>
          <a:r>
            <a:rPr lang="de-DE" dirty="0">
              <a:solidFill>
                <a:schemeClr val="tx1"/>
              </a:solidFill>
            </a:rPr>
            <a:t>, arztnahen Leistungen und assistierter Telemedizin?</a:t>
          </a:r>
        </a:p>
      </dgm:t>
    </dgm:pt>
    <dgm:pt modelId="{FFEA9DD4-2E3D-4190-B81F-12E5BB8D6915}" type="parTrans" cxnId="{7EB08470-604D-487D-BC12-AD097C7F7FC5}">
      <dgm:prSet/>
      <dgm:spPr/>
      <dgm:t>
        <a:bodyPr/>
        <a:lstStyle/>
        <a:p>
          <a:endParaRPr lang="de-DE"/>
        </a:p>
      </dgm:t>
    </dgm:pt>
    <dgm:pt modelId="{272CDC93-E794-46AA-BB0D-3267BBA3B88C}" type="sibTrans" cxnId="{7EB08470-604D-487D-BC12-AD097C7F7FC5}">
      <dgm:prSet/>
      <dgm:spPr/>
      <dgm:t>
        <a:bodyPr/>
        <a:lstStyle/>
        <a:p>
          <a:endParaRPr lang="de-DE"/>
        </a:p>
      </dgm:t>
    </dgm:pt>
    <dgm:pt modelId="{97CEF8E6-7FCF-4DF4-8577-06576284A134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de-DE" b="1" dirty="0">
              <a:solidFill>
                <a:schemeClr val="tx1"/>
              </a:solidFill>
            </a:rPr>
            <a:t>Notfallversorgungsreform</a:t>
          </a:r>
        </a:p>
      </dgm:t>
    </dgm:pt>
    <dgm:pt modelId="{7E908297-F12C-48BE-9D60-51F51C6EE0D2}" type="parTrans" cxnId="{0DC035B5-79F0-4153-9510-C98CC493675C}">
      <dgm:prSet/>
      <dgm:spPr/>
      <dgm:t>
        <a:bodyPr/>
        <a:lstStyle/>
        <a:p>
          <a:endParaRPr lang="de-DE"/>
        </a:p>
      </dgm:t>
    </dgm:pt>
    <dgm:pt modelId="{4B59E0B4-A883-4E59-A759-36E65E156D4A}" type="sibTrans" cxnId="{0DC035B5-79F0-4153-9510-C98CC493675C}">
      <dgm:prSet/>
      <dgm:spPr/>
      <dgm:t>
        <a:bodyPr/>
        <a:lstStyle/>
        <a:p>
          <a:endParaRPr lang="de-DE"/>
        </a:p>
      </dgm:t>
    </dgm:pt>
    <dgm:pt modelId="{C835A4FF-D6DB-4074-8E6A-0A99566ECB91}">
      <dgm:prSet/>
      <dgm:spPr>
        <a:solidFill>
          <a:schemeClr val="accent2">
            <a:lumMod val="50000"/>
            <a:alpha val="90000"/>
          </a:schemeClr>
        </a:solidFill>
      </dgm:spPr>
      <dgm:t>
        <a:bodyPr/>
        <a:lstStyle/>
        <a:p>
          <a:r>
            <a:rPr lang="de-DE" dirty="0">
              <a:solidFill>
                <a:schemeClr val="tx1"/>
              </a:solidFill>
            </a:rPr>
            <a:t>Digitale Steuerung (Beispiel Niedersachsen)</a:t>
          </a:r>
        </a:p>
      </dgm:t>
    </dgm:pt>
    <dgm:pt modelId="{6137C093-044A-483F-A17F-F74F21D32019}" type="parTrans" cxnId="{4CD26811-E009-49E8-B4F5-3B83415048D8}">
      <dgm:prSet/>
      <dgm:spPr/>
      <dgm:t>
        <a:bodyPr/>
        <a:lstStyle/>
        <a:p>
          <a:endParaRPr lang="de-DE"/>
        </a:p>
      </dgm:t>
    </dgm:pt>
    <dgm:pt modelId="{C5C6FDD2-C46E-49AD-BFE4-272749347524}" type="sibTrans" cxnId="{4CD26811-E009-49E8-B4F5-3B83415048D8}">
      <dgm:prSet/>
      <dgm:spPr/>
      <dgm:t>
        <a:bodyPr/>
        <a:lstStyle/>
        <a:p>
          <a:endParaRPr lang="de-DE"/>
        </a:p>
      </dgm:t>
    </dgm:pt>
    <dgm:pt modelId="{CF1EE32B-0312-4EF2-BC6C-4B4CE9079C55}">
      <dgm:prSet/>
      <dgm:spPr>
        <a:solidFill>
          <a:schemeClr val="accent2">
            <a:lumMod val="50000"/>
            <a:alpha val="90000"/>
          </a:schemeClr>
        </a:solidFill>
      </dgm:spPr>
      <dgm:t>
        <a:bodyPr/>
        <a:lstStyle/>
        <a:p>
          <a:r>
            <a:rPr lang="de-DE" dirty="0">
              <a:solidFill>
                <a:schemeClr val="tx1"/>
              </a:solidFill>
            </a:rPr>
            <a:t>Konzentration der Versorgung auf INZ (ohne Vertragsapotheken)</a:t>
          </a:r>
        </a:p>
      </dgm:t>
    </dgm:pt>
    <dgm:pt modelId="{BDC6762C-F7D9-46D4-AD49-0458653150AD}" type="parTrans" cxnId="{4351C1ED-DC35-4682-82DF-3A3C78C16C1F}">
      <dgm:prSet/>
      <dgm:spPr/>
      <dgm:t>
        <a:bodyPr/>
        <a:lstStyle/>
        <a:p>
          <a:endParaRPr lang="de-DE"/>
        </a:p>
      </dgm:t>
    </dgm:pt>
    <dgm:pt modelId="{5228FABD-2D09-4CBF-ABD2-A92301B98FC4}" type="sibTrans" cxnId="{4351C1ED-DC35-4682-82DF-3A3C78C16C1F}">
      <dgm:prSet/>
      <dgm:spPr/>
      <dgm:t>
        <a:bodyPr/>
        <a:lstStyle/>
        <a:p>
          <a:endParaRPr lang="de-DE"/>
        </a:p>
      </dgm:t>
    </dgm:pt>
    <dgm:pt modelId="{6E82666B-472E-45CC-BEA2-483D834C2A35}">
      <dgm:prSet/>
      <dgm:spPr>
        <a:solidFill>
          <a:schemeClr val="accent2">
            <a:lumMod val="50000"/>
            <a:alpha val="90000"/>
          </a:schemeClr>
        </a:solidFill>
      </dgm:spPr>
      <dgm:t>
        <a:bodyPr/>
        <a:lstStyle/>
        <a:p>
          <a:r>
            <a:rPr lang="de-DE" dirty="0" err="1">
              <a:solidFill>
                <a:schemeClr val="tx1"/>
              </a:solidFill>
            </a:rPr>
            <a:t>Bridging</a:t>
          </a:r>
          <a:r>
            <a:rPr lang="de-DE" dirty="0">
              <a:solidFill>
                <a:schemeClr val="tx1"/>
              </a:solidFill>
            </a:rPr>
            <a:t> </a:t>
          </a:r>
          <a:r>
            <a:rPr lang="de-DE" dirty="0" err="1">
              <a:solidFill>
                <a:schemeClr val="tx1"/>
              </a:solidFill>
            </a:rPr>
            <a:t>the</a:t>
          </a:r>
          <a:r>
            <a:rPr lang="de-DE" dirty="0">
              <a:solidFill>
                <a:schemeClr val="tx1"/>
              </a:solidFill>
            </a:rPr>
            <a:t> </a:t>
          </a:r>
          <a:r>
            <a:rPr lang="de-DE" dirty="0" err="1">
              <a:solidFill>
                <a:schemeClr val="tx1"/>
              </a:solidFill>
            </a:rPr>
            <a:t>gap</a:t>
          </a:r>
          <a:r>
            <a:rPr lang="de-DE" dirty="0">
              <a:solidFill>
                <a:schemeClr val="tx1"/>
              </a:solidFill>
            </a:rPr>
            <a:t>: Dispensierrecht für Ärzte, RX-Abgabe ohne Rezept</a:t>
          </a:r>
        </a:p>
      </dgm:t>
    </dgm:pt>
    <dgm:pt modelId="{73FEFA4D-0661-45D1-89E8-36FC69B2F0F0}" type="parTrans" cxnId="{B8BB6845-8892-41AB-AFE0-024970C84672}">
      <dgm:prSet/>
      <dgm:spPr/>
      <dgm:t>
        <a:bodyPr/>
        <a:lstStyle/>
        <a:p>
          <a:endParaRPr lang="de-DE"/>
        </a:p>
      </dgm:t>
    </dgm:pt>
    <dgm:pt modelId="{1E319AF0-C298-44DE-819F-B94DD46E5F91}" type="sibTrans" cxnId="{B8BB6845-8892-41AB-AFE0-024970C84672}">
      <dgm:prSet/>
      <dgm:spPr/>
      <dgm:t>
        <a:bodyPr/>
        <a:lstStyle/>
        <a:p>
          <a:endParaRPr lang="de-DE"/>
        </a:p>
      </dgm:t>
    </dgm:pt>
    <dgm:pt modelId="{93BB12C2-9C05-433A-ADAB-E5BBBA8BC37D}">
      <dgm:prSet/>
      <dgm:spPr>
        <a:solidFill>
          <a:schemeClr val="accent2">
            <a:lumMod val="50000"/>
            <a:alpha val="90000"/>
          </a:schemeClr>
        </a:solidFill>
      </dgm:spPr>
      <dgm:t>
        <a:bodyPr/>
        <a:lstStyle/>
        <a:p>
          <a:r>
            <a:rPr lang="de-DE" dirty="0">
              <a:solidFill>
                <a:schemeClr val="tx1"/>
              </a:solidFill>
            </a:rPr>
            <a:t>Ende des autonomen Notdienstsystems der Apotheken?</a:t>
          </a:r>
        </a:p>
      </dgm:t>
    </dgm:pt>
    <dgm:pt modelId="{36B940AA-F801-4693-BF81-8A72F614E060}" type="parTrans" cxnId="{FFD97FC8-8763-4B38-AD8E-F3493F0CC863}">
      <dgm:prSet/>
      <dgm:spPr/>
      <dgm:t>
        <a:bodyPr/>
        <a:lstStyle/>
        <a:p>
          <a:endParaRPr lang="de-DE"/>
        </a:p>
      </dgm:t>
    </dgm:pt>
    <dgm:pt modelId="{A4CA76E0-7FAE-4DB9-921F-1DDA9538F5F5}" type="sibTrans" cxnId="{FFD97FC8-8763-4B38-AD8E-F3493F0CC863}">
      <dgm:prSet/>
      <dgm:spPr/>
      <dgm:t>
        <a:bodyPr/>
        <a:lstStyle/>
        <a:p>
          <a:endParaRPr lang="de-DE"/>
        </a:p>
      </dgm:t>
    </dgm:pt>
    <dgm:pt modelId="{32522383-4D5D-4E62-8CD8-46F6A7CDAE5C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de-DE" b="1" dirty="0">
              <a:solidFill>
                <a:schemeClr val="tx1"/>
              </a:solidFill>
            </a:rPr>
            <a:t>Apothekenreform</a:t>
          </a:r>
        </a:p>
      </dgm:t>
    </dgm:pt>
    <dgm:pt modelId="{0E55CD85-9CC7-4DA7-B9E5-0F5CD8147228}" type="parTrans" cxnId="{4D4476AB-A187-4574-8AA4-EDF90B4C41D5}">
      <dgm:prSet/>
      <dgm:spPr/>
      <dgm:t>
        <a:bodyPr/>
        <a:lstStyle/>
        <a:p>
          <a:endParaRPr lang="de-DE"/>
        </a:p>
      </dgm:t>
    </dgm:pt>
    <dgm:pt modelId="{9C9CD80B-E05A-4A6E-95BD-66E50009B819}" type="sibTrans" cxnId="{4D4476AB-A187-4574-8AA4-EDF90B4C41D5}">
      <dgm:prSet/>
      <dgm:spPr/>
      <dgm:t>
        <a:bodyPr/>
        <a:lstStyle/>
        <a:p>
          <a:endParaRPr lang="de-DE"/>
        </a:p>
      </dgm:t>
    </dgm:pt>
    <dgm:pt modelId="{76FBF2BF-921C-4CE1-9542-6733C2C7E224}">
      <dgm:prSet/>
      <dgm:spPr>
        <a:solidFill>
          <a:schemeClr val="accent2">
            <a:lumMod val="50000"/>
            <a:alpha val="90000"/>
          </a:schemeClr>
        </a:solidFill>
      </dgm:spPr>
      <dgm:t>
        <a:bodyPr/>
        <a:lstStyle/>
        <a:p>
          <a:r>
            <a:rPr lang="de-DE" dirty="0">
              <a:solidFill>
                <a:schemeClr val="tx1"/>
              </a:solidFill>
            </a:rPr>
            <a:t>Maschinensturm gegen „Apotheke light“ (PTA-Vertretung/Labor/Zweigapotheken etc.)</a:t>
          </a:r>
        </a:p>
      </dgm:t>
    </dgm:pt>
    <dgm:pt modelId="{3EB70BB1-67FE-426C-B82F-E686C8A74347}" type="parTrans" cxnId="{40F91A3D-B834-4CEB-B929-1A68FF434F6C}">
      <dgm:prSet/>
      <dgm:spPr/>
      <dgm:t>
        <a:bodyPr/>
        <a:lstStyle/>
        <a:p>
          <a:endParaRPr lang="de-DE"/>
        </a:p>
      </dgm:t>
    </dgm:pt>
    <dgm:pt modelId="{B735C0F0-4E09-4ED0-8C99-899C19E95764}" type="sibTrans" cxnId="{40F91A3D-B834-4CEB-B929-1A68FF434F6C}">
      <dgm:prSet/>
      <dgm:spPr/>
      <dgm:t>
        <a:bodyPr/>
        <a:lstStyle/>
        <a:p>
          <a:endParaRPr lang="de-DE"/>
        </a:p>
      </dgm:t>
    </dgm:pt>
    <dgm:pt modelId="{484933FA-A3B2-4F1A-BF23-E687DFCAFE94}">
      <dgm:prSet/>
      <dgm:spPr>
        <a:solidFill>
          <a:schemeClr val="accent2">
            <a:lumMod val="50000"/>
            <a:alpha val="90000"/>
          </a:schemeClr>
        </a:solidFill>
      </dgm:spPr>
      <dgm:t>
        <a:bodyPr/>
        <a:lstStyle/>
        <a:p>
          <a:r>
            <a:rPr lang="de-DE" dirty="0">
              <a:solidFill>
                <a:schemeClr val="tx1"/>
              </a:solidFill>
            </a:rPr>
            <a:t>Pragmatischer Versorgungsansatz versus reine Lehre</a:t>
          </a:r>
        </a:p>
      </dgm:t>
    </dgm:pt>
    <dgm:pt modelId="{4D5E6FC8-7475-442D-8184-787F2C419929}" type="parTrans" cxnId="{8D90B680-5719-4214-B49F-3FDA28A54A6A}">
      <dgm:prSet/>
      <dgm:spPr/>
      <dgm:t>
        <a:bodyPr/>
        <a:lstStyle/>
        <a:p>
          <a:endParaRPr lang="de-DE"/>
        </a:p>
      </dgm:t>
    </dgm:pt>
    <dgm:pt modelId="{8C73622A-C4E8-480F-85C9-18429DAF9DE5}" type="sibTrans" cxnId="{8D90B680-5719-4214-B49F-3FDA28A54A6A}">
      <dgm:prSet/>
      <dgm:spPr/>
      <dgm:t>
        <a:bodyPr/>
        <a:lstStyle/>
        <a:p>
          <a:endParaRPr lang="de-DE"/>
        </a:p>
      </dgm:t>
    </dgm:pt>
    <dgm:pt modelId="{03A109B4-062E-4BB2-8898-70068D7D48C6}">
      <dgm:prSet/>
      <dgm:spPr>
        <a:solidFill>
          <a:schemeClr val="accent2">
            <a:lumMod val="50000"/>
            <a:alpha val="90000"/>
          </a:schemeClr>
        </a:solidFill>
      </dgm:spPr>
      <dgm:t>
        <a:bodyPr/>
        <a:lstStyle/>
        <a:p>
          <a:r>
            <a:rPr lang="de-DE" dirty="0">
              <a:solidFill>
                <a:schemeClr val="tx1"/>
              </a:solidFill>
            </a:rPr>
            <a:t>Leerstelle: Förderung der Telepharmazie als Ziel des Koalitionsvertrags</a:t>
          </a:r>
        </a:p>
      </dgm:t>
    </dgm:pt>
    <dgm:pt modelId="{C5308049-5FDF-49F6-BCAE-47F96C11927D}" type="parTrans" cxnId="{F037D7B1-384C-47F1-B82C-42B60EB5F67C}">
      <dgm:prSet/>
      <dgm:spPr/>
      <dgm:t>
        <a:bodyPr/>
        <a:lstStyle/>
        <a:p>
          <a:endParaRPr lang="de-DE"/>
        </a:p>
      </dgm:t>
    </dgm:pt>
    <dgm:pt modelId="{42F105FB-6B55-4F48-A3BB-6D6588BBECE1}" type="sibTrans" cxnId="{F037D7B1-384C-47F1-B82C-42B60EB5F67C}">
      <dgm:prSet/>
      <dgm:spPr/>
      <dgm:t>
        <a:bodyPr/>
        <a:lstStyle/>
        <a:p>
          <a:endParaRPr lang="de-DE"/>
        </a:p>
      </dgm:t>
    </dgm:pt>
    <dgm:pt modelId="{C5A6D411-C4E0-44E0-A6F9-1CEE44EB848E}" type="pres">
      <dgm:prSet presAssocID="{7BCF5439-7E92-4CD3-96C3-7C68629D8DF2}" presName="linear" presStyleCnt="0">
        <dgm:presLayoutVars>
          <dgm:dir/>
          <dgm:animLvl val="lvl"/>
          <dgm:resizeHandles val="exact"/>
        </dgm:presLayoutVars>
      </dgm:prSet>
      <dgm:spPr/>
    </dgm:pt>
    <dgm:pt modelId="{275CA837-1AFD-4431-A4EC-0A2D8CB8C3C8}" type="pres">
      <dgm:prSet presAssocID="{AFFD54EF-CE5E-471E-AE5A-041EE27B6DAB}" presName="parentLin" presStyleCnt="0"/>
      <dgm:spPr/>
    </dgm:pt>
    <dgm:pt modelId="{B43E9B92-D285-460B-8F48-D998063404C6}" type="pres">
      <dgm:prSet presAssocID="{AFFD54EF-CE5E-471E-AE5A-041EE27B6DAB}" presName="parentLeftMargin" presStyleLbl="node1" presStyleIdx="0" presStyleCnt="3"/>
      <dgm:spPr/>
    </dgm:pt>
    <dgm:pt modelId="{ED95CB70-8213-4B6E-BE69-1B62FAF05AFA}" type="pres">
      <dgm:prSet presAssocID="{AFFD54EF-CE5E-471E-AE5A-041EE27B6DAB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EEB34590-0ED0-439B-855C-B88D3814E0F4}" type="pres">
      <dgm:prSet presAssocID="{AFFD54EF-CE5E-471E-AE5A-041EE27B6DAB}" presName="negativeSpace" presStyleCnt="0"/>
      <dgm:spPr/>
    </dgm:pt>
    <dgm:pt modelId="{140A6523-8FDB-4660-A5DE-642BDA752969}" type="pres">
      <dgm:prSet presAssocID="{AFFD54EF-CE5E-471E-AE5A-041EE27B6DAB}" presName="childText" presStyleLbl="conFgAcc1" presStyleIdx="0" presStyleCnt="3">
        <dgm:presLayoutVars>
          <dgm:bulletEnabled val="1"/>
        </dgm:presLayoutVars>
      </dgm:prSet>
      <dgm:spPr/>
    </dgm:pt>
    <dgm:pt modelId="{BC9388E6-895E-41E3-89A0-8641900F79A1}" type="pres">
      <dgm:prSet presAssocID="{C250D0D6-8D49-4239-AC6A-5C71CBC494F9}" presName="spaceBetweenRectangles" presStyleCnt="0"/>
      <dgm:spPr/>
    </dgm:pt>
    <dgm:pt modelId="{791A872A-92A0-4E5D-88FD-A846BDD1239E}" type="pres">
      <dgm:prSet presAssocID="{97CEF8E6-7FCF-4DF4-8577-06576284A134}" presName="parentLin" presStyleCnt="0"/>
      <dgm:spPr/>
    </dgm:pt>
    <dgm:pt modelId="{634E0667-9F81-46B4-827A-58F5FD7E9255}" type="pres">
      <dgm:prSet presAssocID="{97CEF8E6-7FCF-4DF4-8577-06576284A134}" presName="parentLeftMargin" presStyleLbl="node1" presStyleIdx="0" presStyleCnt="3"/>
      <dgm:spPr/>
    </dgm:pt>
    <dgm:pt modelId="{4DCF5FFB-33BE-4628-80E5-CBB8CC542549}" type="pres">
      <dgm:prSet presAssocID="{97CEF8E6-7FCF-4DF4-8577-06576284A134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1DCA07E4-059A-4767-AD52-1F525A25BD6D}" type="pres">
      <dgm:prSet presAssocID="{97CEF8E6-7FCF-4DF4-8577-06576284A134}" presName="negativeSpace" presStyleCnt="0"/>
      <dgm:spPr/>
    </dgm:pt>
    <dgm:pt modelId="{ADD3C367-F86E-4BF8-B389-5A8A7DC80981}" type="pres">
      <dgm:prSet presAssocID="{97CEF8E6-7FCF-4DF4-8577-06576284A134}" presName="childText" presStyleLbl="conFgAcc1" presStyleIdx="1" presStyleCnt="3">
        <dgm:presLayoutVars>
          <dgm:bulletEnabled val="1"/>
        </dgm:presLayoutVars>
      </dgm:prSet>
      <dgm:spPr/>
    </dgm:pt>
    <dgm:pt modelId="{EE7F45E4-B580-4260-9CA0-32F97B03C7C7}" type="pres">
      <dgm:prSet presAssocID="{4B59E0B4-A883-4E59-A759-36E65E156D4A}" presName="spaceBetweenRectangles" presStyleCnt="0"/>
      <dgm:spPr/>
    </dgm:pt>
    <dgm:pt modelId="{A1370580-8458-4651-A971-B74E4D4A180A}" type="pres">
      <dgm:prSet presAssocID="{32522383-4D5D-4E62-8CD8-46F6A7CDAE5C}" presName="parentLin" presStyleCnt="0"/>
      <dgm:spPr/>
    </dgm:pt>
    <dgm:pt modelId="{A5790F2A-FBA4-4CE2-9AEE-0964D6E17E46}" type="pres">
      <dgm:prSet presAssocID="{32522383-4D5D-4E62-8CD8-46F6A7CDAE5C}" presName="parentLeftMargin" presStyleLbl="node1" presStyleIdx="1" presStyleCnt="3"/>
      <dgm:spPr/>
    </dgm:pt>
    <dgm:pt modelId="{DC01BD8B-96C5-4300-838E-A47100AF7A92}" type="pres">
      <dgm:prSet presAssocID="{32522383-4D5D-4E62-8CD8-46F6A7CDAE5C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EFA7A2BB-1C33-4E11-AA65-3AB9775AAD4F}" type="pres">
      <dgm:prSet presAssocID="{32522383-4D5D-4E62-8CD8-46F6A7CDAE5C}" presName="negativeSpace" presStyleCnt="0"/>
      <dgm:spPr/>
    </dgm:pt>
    <dgm:pt modelId="{C41372DA-A9D6-4C91-95D2-FD1D5EF79C67}" type="pres">
      <dgm:prSet presAssocID="{32522383-4D5D-4E62-8CD8-46F6A7CDAE5C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5B24E10F-5728-481E-86C0-EA60AC507247}" type="presOf" srcId="{CE9D1CBD-4AA1-490E-A4E2-48E4C0DC456D}" destId="{140A6523-8FDB-4660-A5DE-642BDA752969}" srcOrd="0" destOrd="0" presId="urn:microsoft.com/office/officeart/2005/8/layout/list1"/>
    <dgm:cxn modelId="{4CD26811-E009-49E8-B4F5-3B83415048D8}" srcId="{97CEF8E6-7FCF-4DF4-8577-06576284A134}" destId="{C835A4FF-D6DB-4074-8E6A-0A99566ECB91}" srcOrd="0" destOrd="0" parTransId="{6137C093-044A-483F-A17F-F74F21D32019}" sibTransId="{C5C6FDD2-C46E-49AD-BFE4-272749347524}"/>
    <dgm:cxn modelId="{5B427A1A-7687-4BF8-9BD4-CD99C8F76140}" type="presOf" srcId="{6E82666B-472E-45CC-BEA2-483D834C2A35}" destId="{ADD3C367-F86E-4BF8-B389-5A8A7DC80981}" srcOrd="0" destOrd="2" presId="urn:microsoft.com/office/officeart/2005/8/layout/list1"/>
    <dgm:cxn modelId="{77567033-FF69-41C1-9CEB-2E6153D7E9A7}" type="presOf" srcId="{C835A4FF-D6DB-4074-8E6A-0A99566ECB91}" destId="{ADD3C367-F86E-4BF8-B389-5A8A7DC80981}" srcOrd="0" destOrd="0" presId="urn:microsoft.com/office/officeart/2005/8/layout/list1"/>
    <dgm:cxn modelId="{40F91A3D-B834-4CEB-B929-1A68FF434F6C}" srcId="{32522383-4D5D-4E62-8CD8-46F6A7CDAE5C}" destId="{76FBF2BF-921C-4CE1-9542-6733C2C7E224}" srcOrd="0" destOrd="0" parTransId="{3EB70BB1-67FE-426C-B82F-E686C8A74347}" sibTransId="{B735C0F0-4E09-4ED0-8C99-899C19E95764}"/>
    <dgm:cxn modelId="{C8B7613E-8003-40E7-B2EE-993A23355F69}" type="presOf" srcId="{484933FA-A3B2-4F1A-BF23-E687DFCAFE94}" destId="{C41372DA-A9D6-4C91-95D2-FD1D5EF79C67}" srcOrd="0" destOrd="1" presId="urn:microsoft.com/office/officeart/2005/8/layout/list1"/>
    <dgm:cxn modelId="{32291A45-48F8-495E-8361-77A1D7C1DEE2}" type="presOf" srcId="{97CEF8E6-7FCF-4DF4-8577-06576284A134}" destId="{4DCF5FFB-33BE-4628-80E5-CBB8CC542549}" srcOrd="1" destOrd="0" presId="urn:microsoft.com/office/officeart/2005/8/layout/list1"/>
    <dgm:cxn modelId="{B8BB6845-8892-41AB-AFE0-024970C84672}" srcId="{97CEF8E6-7FCF-4DF4-8577-06576284A134}" destId="{6E82666B-472E-45CC-BEA2-483D834C2A35}" srcOrd="2" destOrd="0" parTransId="{73FEFA4D-0661-45D1-89E8-36FC69B2F0F0}" sibTransId="{1E319AF0-C298-44DE-819F-B94DD46E5F91}"/>
    <dgm:cxn modelId="{E7E53966-8859-40C9-BB86-7025F8F3413C}" srcId="{AFFD54EF-CE5E-471E-AE5A-041EE27B6DAB}" destId="{CE9D1CBD-4AA1-490E-A4E2-48E4C0DC456D}" srcOrd="0" destOrd="0" parTransId="{F517A4E8-07B9-49F7-ABA0-99333CEA4883}" sibTransId="{34B4BA54-57C3-4794-A72D-79507BEB4E57}"/>
    <dgm:cxn modelId="{0A2D4668-C52F-4038-8B64-DFAD2BEA7464}" type="presOf" srcId="{CF1EE32B-0312-4EF2-BC6C-4B4CE9079C55}" destId="{ADD3C367-F86E-4BF8-B389-5A8A7DC80981}" srcOrd="0" destOrd="1" presId="urn:microsoft.com/office/officeart/2005/8/layout/list1"/>
    <dgm:cxn modelId="{F2B5E66C-8579-445C-ABA4-6B865B2B5B37}" type="presOf" srcId="{93BB12C2-9C05-433A-ADAB-E5BBBA8BC37D}" destId="{ADD3C367-F86E-4BF8-B389-5A8A7DC80981}" srcOrd="0" destOrd="3" presId="urn:microsoft.com/office/officeart/2005/8/layout/list1"/>
    <dgm:cxn modelId="{7EB08470-604D-487D-BC12-AD097C7F7FC5}" srcId="{AFFD54EF-CE5E-471E-AE5A-041EE27B6DAB}" destId="{27A3DAAF-91E8-4B17-BDFB-579BE0CAB276}" srcOrd="1" destOrd="0" parTransId="{FFEA9DD4-2E3D-4190-B81F-12E5BB8D6915}" sibTransId="{272CDC93-E794-46AA-BB0D-3267BBA3B88C}"/>
    <dgm:cxn modelId="{F09DE756-402B-4DAB-98F9-101862A01F12}" type="presOf" srcId="{32522383-4D5D-4E62-8CD8-46F6A7CDAE5C}" destId="{DC01BD8B-96C5-4300-838E-A47100AF7A92}" srcOrd="1" destOrd="0" presId="urn:microsoft.com/office/officeart/2005/8/layout/list1"/>
    <dgm:cxn modelId="{240DBE58-60A6-4884-B2C6-4BA7C74B1E1F}" type="presOf" srcId="{7BCF5439-7E92-4CD3-96C3-7C68629D8DF2}" destId="{C5A6D411-C4E0-44E0-A6F9-1CEE44EB848E}" srcOrd="0" destOrd="0" presId="urn:microsoft.com/office/officeart/2005/8/layout/list1"/>
    <dgm:cxn modelId="{8D90B680-5719-4214-B49F-3FDA28A54A6A}" srcId="{32522383-4D5D-4E62-8CD8-46F6A7CDAE5C}" destId="{484933FA-A3B2-4F1A-BF23-E687DFCAFE94}" srcOrd="1" destOrd="0" parTransId="{4D5E6FC8-7475-442D-8184-787F2C419929}" sibTransId="{8C73622A-C4E8-480F-85C9-18429DAF9DE5}"/>
    <dgm:cxn modelId="{6E218784-781C-4B23-9847-94CD2349F066}" type="presOf" srcId="{AFFD54EF-CE5E-471E-AE5A-041EE27B6DAB}" destId="{B43E9B92-D285-460B-8F48-D998063404C6}" srcOrd="0" destOrd="0" presId="urn:microsoft.com/office/officeart/2005/8/layout/list1"/>
    <dgm:cxn modelId="{5A11398A-4CDB-403A-91BC-B4E728273FC1}" type="presOf" srcId="{AFFD54EF-CE5E-471E-AE5A-041EE27B6DAB}" destId="{ED95CB70-8213-4B6E-BE69-1B62FAF05AFA}" srcOrd="1" destOrd="0" presId="urn:microsoft.com/office/officeart/2005/8/layout/list1"/>
    <dgm:cxn modelId="{A3EF42A3-C22E-49A3-8EED-CFA15218796A}" type="presOf" srcId="{03A109B4-062E-4BB2-8898-70068D7D48C6}" destId="{C41372DA-A9D6-4C91-95D2-FD1D5EF79C67}" srcOrd="0" destOrd="2" presId="urn:microsoft.com/office/officeart/2005/8/layout/list1"/>
    <dgm:cxn modelId="{4D4476AB-A187-4574-8AA4-EDF90B4C41D5}" srcId="{7BCF5439-7E92-4CD3-96C3-7C68629D8DF2}" destId="{32522383-4D5D-4E62-8CD8-46F6A7CDAE5C}" srcOrd="2" destOrd="0" parTransId="{0E55CD85-9CC7-4DA7-B9E5-0F5CD8147228}" sibTransId="{9C9CD80B-E05A-4A6E-95BD-66E50009B819}"/>
    <dgm:cxn modelId="{F037D7B1-384C-47F1-B82C-42B60EB5F67C}" srcId="{32522383-4D5D-4E62-8CD8-46F6A7CDAE5C}" destId="{03A109B4-062E-4BB2-8898-70068D7D48C6}" srcOrd="2" destOrd="0" parTransId="{C5308049-5FDF-49F6-BCAE-47F96C11927D}" sibTransId="{42F105FB-6B55-4F48-A3BB-6D6588BBECE1}"/>
    <dgm:cxn modelId="{0DC035B5-79F0-4153-9510-C98CC493675C}" srcId="{7BCF5439-7E92-4CD3-96C3-7C68629D8DF2}" destId="{97CEF8E6-7FCF-4DF4-8577-06576284A134}" srcOrd="1" destOrd="0" parTransId="{7E908297-F12C-48BE-9D60-51F51C6EE0D2}" sibTransId="{4B59E0B4-A883-4E59-A759-36E65E156D4A}"/>
    <dgm:cxn modelId="{577082BC-2F22-442B-9E91-36D07FAA6B70}" type="presOf" srcId="{97CEF8E6-7FCF-4DF4-8577-06576284A134}" destId="{634E0667-9F81-46B4-827A-58F5FD7E9255}" srcOrd="0" destOrd="0" presId="urn:microsoft.com/office/officeart/2005/8/layout/list1"/>
    <dgm:cxn modelId="{FFD97FC8-8763-4B38-AD8E-F3493F0CC863}" srcId="{97CEF8E6-7FCF-4DF4-8577-06576284A134}" destId="{93BB12C2-9C05-433A-ADAB-E5BBBA8BC37D}" srcOrd="3" destOrd="0" parTransId="{36B940AA-F801-4693-BF81-8A72F614E060}" sibTransId="{A4CA76E0-7FAE-4DB9-921F-1DDA9538F5F5}"/>
    <dgm:cxn modelId="{69AB75DA-D33D-492B-ACDB-87B4BBEDA4E4}" srcId="{7BCF5439-7E92-4CD3-96C3-7C68629D8DF2}" destId="{AFFD54EF-CE5E-471E-AE5A-041EE27B6DAB}" srcOrd="0" destOrd="0" parTransId="{4B7C59A1-0EC8-4303-A747-9118AB8C1E40}" sibTransId="{C250D0D6-8D49-4239-AC6A-5C71CBC494F9}"/>
    <dgm:cxn modelId="{4351C1ED-DC35-4682-82DF-3A3C78C16C1F}" srcId="{97CEF8E6-7FCF-4DF4-8577-06576284A134}" destId="{CF1EE32B-0312-4EF2-BC6C-4B4CE9079C55}" srcOrd="1" destOrd="0" parTransId="{BDC6762C-F7D9-46D4-AD49-0458653150AD}" sibTransId="{5228FABD-2D09-4CBF-ABD2-A92301B98FC4}"/>
    <dgm:cxn modelId="{63B359EE-E864-4521-8CB2-7DD10FD9B67A}" type="presOf" srcId="{27A3DAAF-91E8-4B17-BDFB-579BE0CAB276}" destId="{140A6523-8FDB-4660-A5DE-642BDA752969}" srcOrd="0" destOrd="1" presId="urn:microsoft.com/office/officeart/2005/8/layout/list1"/>
    <dgm:cxn modelId="{9794CFEF-776D-40D2-B13D-B3EC8C06DBF6}" type="presOf" srcId="{76FBF2BF-921C-4CE1-9542-6733C2C7E224}" destId="{C41372DA-A9D6-4C91-95D2-FD1D5EF79C67}" srcOrd="0" destOrd="0" presId="urn:microsoft.com/office/officeart/2005/8/layout/list1"/>
    <dgm:cxn modelId="{AE096CF1-CBC3-4AF7-BD09-EAC73C16AB09}" type="presOf" srcId="{32522383-4D5D-4E62-8CD8-46F6A7CDAE5C}" destId="{A5790F2A-FBA4-4CE2-9AEE-0964D6E17E46}" srcOrd="0" destOrd="0" presId="urn:microsoft.com/office/officeart/2005/8/layout/list1"/>
    <dgm:cxn modelId="{56EDF4E8-25C6-40D1-91B4-B18276B0891C}" type="presParOf" srcId="{C5A6D411-C4E0-44E0-A6F9-1CEE44EB848E}" destId="{275CA837-1AFD-4431-A4EC-0A2D8CB8C3C8}" srcOrd="0" destOrd="0" presId="urn:microsoft.com/office/officeart/2005/8/layout/list1"/>
    <dgm:cxn modelId="{F96DBCE7-E7B5-4E5B-95FB-F12D8FAD5C03}" type="presParOf" srcId="{275CA837-1AFD-4431-A4EC-0A2D8CB8C3C8}" destId="{B43E9B92-D285-460B-8F48-D998063404C6}" srcOrd="0" destOrd="0" presId="urn:microsoft.com/office/officeart/2005/8/layout/list1"/>
    <dgm:cxn modelId="{E83BE685-1060-4F9B-B3F3-9F37979147CD}" type="presParOf" srcId="{275CA837-1AFD-4431-A4EC-0A2D8CB8C3C8}" destId="{ED95CB70-8213-4B6E-BE69-1B62FAF05AFA}" srcOrd="1" destOrd="0" presId="urn:microsoft.com/office/officeart/2005/8/layout/list1"/>
    <dgm:cxn modelId="{5DD95300-5B5E-41FF-9735-4890C3A27928}" type="presParOf" srcId="{C5A6D411-C4E0-44E0-A6F9-1CEE44EB848E}" destId="{EEB34590-0ED0-439B-855C-B88D3814E0F4}" srcOrd="1" destOrd="0" presId="urn:microsoft.com/office/officeart/2005/8/layout/list1"/>
    <dgm:cxn modelId="{F537CA38-78FF-4DCB-B64F-2BC87C7AB981}" type="presParOf" srcId="{C5A6D411-C4E0-44E0-A6F9-1CEE44EB848E}" destId="{140A6523-8FDB-4660-A5DE-642BDA752969}" srcOrd="2" destOrd="0" presId="urn:microsoft.com/office/officeart/2005/8/layout/list1"/>
    <dgm:cxn modelId="{2104B995-6FE2-44B1-A4FB-120C2EC5F15A}" type="presParOf" srcId="{C5A6D411-C4E0-44E0-A6F9-1CEE44EB848E}" destId="{BC9388E6-895E-41E3-89A0-8641900F79A1}" srcOrd="3" destOrd="0" presId="urn:microsoft.com/office/officeart/2005/8/layout/list1"/>
    <dgm:cxn modelId="{9680931F-38C9-4A1B-B30D-2F835BED2132}" type="presParOf" srcId="{C5A6D411-C4E0-44E0-A6F9-1CEE44EB848E}" destId="{791A872A-92A0-4E5D-88FD-A846BDD1239E}" srcOrd="4" destOrd="0" presId="urn:microsoft.com/office/officeart/2005/8/layout/list1"/>
    <dgm:cxn modelId="{C7763490-3565-48B1-AF2E-A7594A15EF3C}" type="presParOf" srcId="{791A872A-92A0-4E5D-88FD-A846BDD1239E}" destId="{634E0667-9F81-46B4-827A-58F5FD7E9255}" srcOrd="0" destOrd="0" presId="urn:microsoft.com/office/officeart/2005/8/layout/list1"/>
    <dgm:cxn modelId="{BCD3DD59-93FE-4032-9B2C-A80138BC1922}" type="presParOf" srcId="{791A872A-92A0-4E5D-88FD-A846BDD1239E}" destId="{4DCF5FFB-33BE-4628-80E5-CBB8CC542549}" srcOrd="1" destOrd="0" presId="urn:microsoft.com/office/officeart/2005/8/layout/list1"/>
    <dgm:cxn modelId="{70DF14AE-D2FB-45CC-B92F-18D41E1A2FC9}" type="presParOf" srcId="{C5A6D411-C4E0-44E0-A6F9-1CEE44EB848E}" destId="{1DCA07E4-059A-4767-AD52-1F525A25BD6D}" srcOrd="5" destOrd="0" presId="urn:microsoft.com/office/officeart/2005/8/layout/list1"/>
    <dgm:cxn modelId="{DD8594AE-4BCC-4531-8382-393F9B9D1B94}" type="presParOf" srcId="{C5A6D411-C4E0-44E0-A6F9-1CEE44EB848E}" destId="{ADD3C367-F86E-4BF8-B389-5A8A7DC80981}" srcOrd="6" destOrd="0" presId="urn:microsoft.com/office/officeart/2005/8/layout/list1"/>
    <dgm:cxn modelId="{F21AFE93-BAFE-4EC2-A097-F56D7E3E7303}" type="presParOf" srcId="{C5A6D411-C4E0-44E0-A6F9-1CEE44EB848E}" destId="{EE7F45E4-B580-4260-9CA0-32F97B03C7C7}" srcOrd="7" destOrd="0" presId="urn:microsoft.com/office/officeart/2005/8/layout/list1"/>
    <dgm:cxn modelId="{928703D6-13D6-468A-93B4-216756234443}" type="presParOf" srcId="{C5A6D411-C4E0-44E0-A6F9-1CEE44EB848E}" destId="{A1370580-8458-4651-A971-B74E4D4A180A}" srcOrd="8" destOrd="0" presId="urn:microsoft.com/office/officeart/2005/8/layout/list1"/>
    <dgm:cxn modelId="{9FC1C3F4-ABCD-473D-AA5F-E3330DEEFBA9}" type="presParOf" srcId="{A1370580-8458-4651-A971-B74E4D4A180A}" destId="{A5790F2A-FBA4-4CE2-9AEE-0964D6E17E46}" srcOrd="0" destOrd="0" presId="urn:microsoft.com/office/officeart/2005/8/layout/list1"/>
    <dgm:cxn modelId="{6C5CF56C-C1B6-4C18-9D47-6B94FF16A324}" type="presParOf" srcId="{A1370580-8458-4651-A971-B74E4D4A180A}" destId="{DC01BD8B-96C5-4300-838E-A47100AF7A92}" srcOrd="1" destOrd="0" presId="urn:microsoft.com/office/officeart/2005/8/layout/list1"/>
    <dgm:cxn modelId="{4FB59C4D-C2DD-4427-8A72-29E55E59B6A3}" type="presParOf" srcId="{C5A6D411-C4E0-44E0-A6F9-1CEE44EB848E}" destId="{EFA7A2BB-1C33-4E11-AA65-3AB9775AAD4F}" srcOrd="9" destOrd="0" presId="urn:microsoft.com/office/officeart/2005/8/layout/list1"/>
    <dgm:cxn modelId="{0B71272B-DF6E-4D88-AAE7-EBEFB83AF554}" type="presParOf" srcId="{C5A6D411-C4E0-44E0-A6F9-1CEE44EB848E}" destId="{C41372DA-A9D6-4C91-95D2-FD1D5EF79C67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BCF5439-7E92-4CD3-96C3-7C68629D8DF2}" type="doc">
      <dgm:prSet loTypeId="urn:microsoft.com/office/officeart/2005/8/layout/list1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5A6D411-C4E0-44E0-A6F9-1CEE44EB848E}" type="pres">
      <dgm:prSet presAssocID="{7BCF5439-7E92-4CD3-96C3-7C68629D8DF2}" presName="linear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240DBE58-60A6-4884-B2C6-4BA7C74B1E1F}" type="presOf" srcId="{7BCF5439-7E92-4CD3-96C3-7C68629D8DF2}" destId="{C5A6D411-C4E0-44E0-A6F9-1CEE44EB848E}" srcOrd="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BCF5439-7E92-4CD3-96C3-7C68629D8DF2}" type="doc">
      <dgm:prSet loTypeId="urn:microsoft.com/office/officeart/2005/8/layout/list1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5A6D411-C4E0-44E0-A6F9-1CEE44EB848E}" type="pres">
      <dgm:prSet presAssocID="{7BCF5439-7E92-4CD3-96C3-7C68629D8DF2}" presName="linear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240DBE58-60A6-4884-B2C6-4BA7C74B1E1F}" type="presOf" srcId="{7BCF5439-7E92-4CD3-96C3-7C68629D8DF2}" destId="{C5A6D411-C4E0-44E0-A6F9-1CEE44EB848E}" srcOrd="0" destOrd="0" presId="urn:microsoft.com/office/officeart/2005/8/layout/list1"/>
  </dgm:cxnLst>
  <dgm:bg>
    <a:noFill/>
  </dgm:bg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256C74-CDB0-4B46-A2FB-974D1C2A8945}">
      <dsp:nvSpPr>
        <dsp:cNvPr id="0" name=""/>
        <dsp:cNvSpPr/>
      </dsp:nvSpPr>
      <dsp:spPr>
        <a:xfrm>
          <a:off x="0" y="260366"/>
          <a:ext cx="10805160" cy="1552950"/>
        </a:xfrm>
        <a:prstGeom prst="rect">
          <a:avLst/>
        </a:prstGeom>
        <a:solidFill>
          <a:schemeClr val="bg2">
            <a:alpha val="9000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600" tIns="354076" rIns="838600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700" kern="1200" dirty="0">
              <a:solidFill>
                <a:schemeClr val="tx1"/>
              </a:solidFill>
            </a:rPr>
            <a:t>Aufhebung räumlicher Bezüge (E-Rezept, Apotheke im Ärztehaus)</a:t>
          </a:r>
          <a:endParaRPr lang="en-US" sz="1700" kern="1200" dirty="0">
            <a:solidFill>
              <a:schemeClr val="tx1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700" kern="1200" dirty="0">
              <a:solidFill>
                <a:schemeClr val="tx1"/>
              </a:solidFill>
            </a:rPr>
            <a:t>Entkopplung von Produkt und Dienstleistung</a:t>
          </a:r>
          <a:endParaRPr lang="en-US" sz="1700" kern="1200" dirty="0">
            <a:solidFill>
              <a:schemeClr val="tx1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700" kern="1200" dirty="0">
              <a:solidFill>
                <a:schemeClr val="tx1"/>
              </a:solidFill>
            </a:rPr>
            <a:t>Beschleunigung und Depersonalisierung analoger Prozesse (Logistik, AM-Abgabe, </a:t>
          </a:r>
          <a:r>
            <a:rPr lang="de-DE" sz="1700" kern="1200" dirty="0" err="1">
              <a:solidFill>
                <a:schemeClr val="tx1"/>
              </a:solidFill>
            </a:rPr>
            <a:t>Pallidrohne</a:t>
          </a:r>
          <a:r>
            <a:rPr lang="de-DE" sz="1700" kern="1200" dirty="0">
              <a:solidFill>
                <a:schemeClr val="tx1"/>
              </a:solidFill>
            </a:rPr>
            <a:t>)</a:t>
          </a:r>
          <a:endParaRPr lang="en-US" sz="1700" kern="1200" dirty="0">
            <a:solidFill>
              <a:schemeClr val="tx1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700" kern="1200" dirty="0">
              <a:solidFill>
                <a:schemeClr val="tx1"/>
              </a:solidFill>
            </a:rPr>
            <a:t>Aggregierung, zentrale Haltung und Zugänglichkeit von großen Datenmengen (</a:t>
          </a:r>
          <a:r>
            <a:rPr lang="de-DE" sz="1700" kern="1200" dirty="0" err="1">
              <a:solidFill>
                <a:schemeClr val="tx1"/>
              </a:solidFill>
            </a:rPr>
            <a:t>ePA</a:t>
          </a:r>
          <a:r>
            <a:rPr lang="de-DE" sz="1700" kern="1200" dirty="0">
              <a:solidFill>
                <a:schemeClr val="tx1"/>
              </a:solidFill>
            </a:rPr>
            <a:t>)</a:t>
          </a:r>
          <a:endParaRPr lang="en-US" sz="1700" kern="1200" dirty="0">
            <a:solidFill>
              <a:schemeClr val="tx1"/>
            </a:solidFill>
          </a:endParaRPr>
        </a:p>
      </dsp:txBody>
      <dsp:txXfrm>
        <a:off x="0" y="260366"/>
        <a:ext cx="10805160" cy="1552950"/>
      </dsp:txXfrm>
    </dsp:sp>
    <dsp:sp modelId="{6CE7E5C4-8177-4B6C-9C83-E14481C49DE4}">
      <dsp:nvSpPr>
        <dsp:cNvPr id="0" name=""/>
        <dsp:cNvSpPr/>
      </dsp:nvSpPr>
      <dsp:spPr>
        <a:xfrm>
          <a:off x="540258" y="9446"/>
          <a:ext cx="7563612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85887" tIns="0" rIns="285887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700" b="1" kern="1200" dirty="0"/>
            <a:t>Digitalisierung schafft neue Versorgungsprozesse</a:t>
          </a:r>
          <a:endParaRPr lang="en-US" sz="1700" b="1" kern="1200" dirty="0"/>
        </a:p>
      </dsp:txBody>
      <dsp:txXfrm>
        <a:off x="564756" y="33944"/>
        <a:ext cx="7514616" cy="452844"/>
      </dsp:txXfrm>
    </dsp:sp>
    <dsp:sp modelId="{D9C83FE1-8D35-4828-8E21-F1372E0543C8}">
      <dsp:nvSpPr>
        <dsp:cNvPr id="0" name=""/>
        <dsp:cNvSpPr/>
      </dsp:nvSpPr>
      <dsp:spPr>
        <a:xfrm>
          <a:off x="0" y="2156036"/>
          <a:ext cx="10805160" cy="1285200"/>
        </a:xfrm>
        <a:prstGeom prst="rect">
          <a:avLst/>
        </a:prstGeom>
        <a:solidFill>
          <a:schemeClr val="bg2">
            <a:alpha val="9000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600" tIns="354076" rIns="838600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700" kern="1200" dirty="0">
              <a:solidFill>
                <a:schemeClr val="tx1"/>
              </a:solidFill>
            </a:rPr>
            <a:t>Grenzüberschreitende Versorger und vertikal integrierte Angebote</a:t>
          </a:r>
          <a:endParaRPr lang="en-US" sz="1700" kern="1200" dirty="0">
            <a:solidFill>
              <a:schemeClr val="tx1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700" kern="1200" dirty="0">
              <a:solidFill>
                <a:schemeClr val="tx1"/>
              </a:solidFill>
            </a:rPr>
            <a:t>KI und </a:t>
          </a:r>
          <a:r>
            <a:rPr lang="de-DE" sz="1700" kern="1200" dirty="0" err="1">
              <a:solidFill>
                <a:schemeClr val="tx1"/>
              </a:solidFill>
            </a:rPr>
            <a:t>Agentic</a:t>
          </a:r>
          <a:r>
            <a:rPr lang="de-DE" sz="1700" kern="1200" dirty="0">
              <a:solidFill>
                <a:schemeClr val="tx1"/>
              </a:solidFill>
            </a:rPr>
            <a:t> Commerce</a:t>
          </a:r>
          <a:endParaRPr lang="en-US" sz="1700" kern="1200" dirty="0">
            <a:solidFill>
              <a:schemeClr val="tx1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700" kern="1200" dirty="0">
              <a:solidFill>
                <a:schemeClr val="tx1"/>
              </a:solidFill>
            </a:rPr>
            <a:t>Sensorik und DIGA machen Patienten zum Laiendiagnostiker bzw. -therapeuten</a:t>
          </a:r>
          <a:endParaRPr lang="en-US" sz="1700" kern="1200" dirty="0">
            <a:solidFill>
              <a:schemeClr val="tx1"/>
            </a:solidFill>
          </a:endParaRPr>
        </a:p>
      </dsp:txBody>
      <dsp:txXfrm>
        <a:off x="0" y="2156036"/>
        <a:ext cx="10805160" cy="1285200"/>
      </dsp:txXfrm>
    </dsp:sp>
    <dsp:sp modelId="{9056C70A-DD45-412D-A4CC-174DB7AA7F4A}">
      <dsp:nvSpPr>
        <dsp:cNvPr id="0" name=""/>
        <dsp:cNvSpPr/>
      </dsp:nvSpPr>
      <dsp:spPr>
        <a:xfrm>
          <a:off x="540258" y="1905116"/>
          <a:ext cx="7563612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85887" tIns="0" rIns="285887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700" b="1" kern="1200" dirty="0"/>
            <a:t>Digitalisierung schafft neue </a:t>
          </a:r>
          <a:r>
            <a:rPr lang="de-DE" sz="1700" b="1" kern="1200" dirty="0" err="1"/>
            <a:t>Akteursqualitäten</a:t>
          </a:r>
          <a:r>
            <a:rPr lang="de-DE" sz="1700" b="1" kern="1200" dirty="0"/>
            <a:t> </a:t>
          </a:r>
          <a:endParaRPr lang="en-US" sz="1700" b="1" kern="1200" dirty="0"/>
        </a:p>
      </dsp:txBody>
      <dsp:txXfrm>
        <a:off x="564756" y="1929614"/>
        <a:ext cx="7514616" cy="452844"/>
      </dsp:txXfrm>
    </dsp:sp>
    <dsp:sp modelId="{2C05B054-AAAC-4892-80E3-EC29EA8052FA}">
      <dsp:nvSpPr>
        <dsp:cNvPr id="0" name=""/>
        <dsp:cNvSpPr/>
      </dsp:nvSpPr>
      <dsp:spPr>
        <a:xfrm>
          <a:off x="0" y="3783956"/>
          <a:ext cx="10805160" cy="1285200"/>
        </a:xfrm>
        <a:prstGeom prst="rect">
          <a:avLst/>
        </a:prstGeom>
        <a:solidFill>
          <a:schemeClr val="bg2">
            <a:alpha val="9000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600" tIns="354076" rIns="838600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700" kern="1200" dirty="0">
              <a:solidFill>
                <a:schemeClr val="tx1"/>
              </a:solidFill>
            </a:rPr>
            <a:t>Veränderung heilberuflicher Funktionen (Blutdruckmessung, Wechselwirkungscheck)</a:t>
          </a:r>
          <a:endParaRPr lang="en-US" sz="1700" kern="1200" dirty="0">
            <a:solidFill>
              <a:schemeClr val="tx1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700" kern="1200" dirty="0">
              <a:solidFill>
                <a:schemeClr val="tx1"/>
              </a:solidFill>
            </a:rPr>
            <a:t>„Aussterben“ von Rollen</a:t>
          </a:r>
          <a:endParaRPr lang="en-US" sz="1700" kern="1200" dirty="0">
            <a:solidFill>
              <a:schemeClr val="tx1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700" kern="1200" dirty="0">
              <a:solidFill>
                <a:schemeClr val="tx1"/>
              </a:solidFill>
            </a:rPr>
            <a:t>Hybridversorgung online und vor Ort wird zum Standard</a:t>
          </a:r>
          <a:endParaRPr lang="en-US" sz="1700" kern="1200" dirty="0">
            <a:solidFill>
              <a:schemeClr val="tx1"/>
            </a:solidFill>
          </a:endParaRPr>
        </a:p>
      </dsp:txBody>
      <dsp:txXfrm>
        <a:off x="0" y="3783956"/>
        <a:ext cx="10805160" cy="1285200"/>
      </dsp:txXfrm>
    </dsp:sp>
    <dsp:sp modelId="{4D39257F-08FB-4A79-A572-FC7924DE4036}">
      <dsp:nvSpPr>
        <dsp:cNvPr id="0" name=""/>
        <dsp:cNvSpPr/>
      </dsp:nvSpPr>
      <dsp:spPr>
        <a:xfrm>
          <a:off x="540258" y="3533036"/>
          <a:ext cx="7563612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85887" tIns="0" rIns="285887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700" b="1" kern="1200" dirty="0"/>
            <a:t>Erosion klassischer Rollen</a:t>
          </a:r>
          <a:endParaRPr lang="en-US" sz="1700" b="1" kern="1200" dirty="0"/>
        </a:p>
      </dsp:txBody>
      <dsp:txXfrm>
        <a:off x="564756" y="3557534"/>
        <a:ext cx="7514616" cy="45284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256C74-CDB0-4B46-A2FB-974D1C2A8945}">
      <dsp:nvSpPr>
        <dsp:cNvPr id="0" name=""/>
        <dsp:cNvSpPr/>
      </dsp:nvSpPr>
      <dsp:spPr>
        <a:xfrm>
          <a:off x="0" y="343895"/>
          <a:ext cx="10963656" cy="1764000"/>
        </a:xfrm>
        <a:prstGeom prst="rect">
          <a:avLst/>
        </a:prstGeom>
        <a:solidFill>
          <a:schemeClr val="accent3">
            <a:lumMod val="50000"/>
            <a:alpha val="90000"/>
          </a:schemeClr>
        </a:solidFill>
        <a:ln w="19050" cap="flat" cmpd="sng" algn="ctr">
          <a:solidFill>
            <a:schemeClr val="accent3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0902" tIns="333248" rIns="850902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600" kern="1200" dirty="0">
              <a:solidFill>
                <a:schemeClr val="tx1"/>
              </a:solidFill>
            </a:rPr>
            <a:t>Sozialisierungsbooster Pandemie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600" kern="1200" dirty="0">
              <a:solidFill>
                <a:schemeClr val="tx1"/>
              </a:solidFill>
            </a:rPr>
            <a:t>Convenience-Faktor erodiert Akzeptanz analoger Barrieren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600" kern="1200" dirty="0">
              <a:solidFill>
                <a:schemeClr val="tx1"/>
              </a:solidFill>
            </a:rPr>
            <a:t>Demografie und digital </a:t>
          </a:r>
          <a:r>
            <a:rPr lang="de-DE" sz="1600" kern="1200" dirty="0" err="1">
              <a:solidFill>
                <a:schemeClr val="tx1"/>
              </a:solidFill>
            </a:rPr>
            <a:t>literacy</a:t>
          </a:r>
          <a:endParaRPr lang="de-DE" sz="1600" kern="1200" dirty="0">
            <a:solidFill>
              <a:schemeClr val="tx1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600" kern="1200" dirty="0">
              <a:solidFill>
                <a:schemeClr val="tx1"/>
              </a:solidFill>
            </a:rPr>
            <a:t>Trickle down: Telemedizin sozialisiert für Telepharmazie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600" kern="1200" dirty="0">
              <a:solidFill>
                <a:schemeClr val="tx1"/>
              </a:solidFill>
            </a:rPr>
            <a:t>Nachhaltigkeit von E-Commerce</a:t>
          </a:r>
        </a:p>
      </dsp:txBody>
      <dsp:txXfrm>
        <a:off x="0" y="343895"/>
        <a:ext cx="10963656" cy="1764000"/>
      </dsp:txXfrm>
    </dsp:sp>
    <dsp:sp modelId="{6CE7E5C4-8177-4B6C-9C83-E14481C49DE4}">
      <dsp:nvSpPr>
        <dsp:cNvPr id="0" name=""/>
        <dsp:cNvSpPr/>
      </dsp:nvSpPr>
      <dsp:spPr>
        <a:xfrm>
          <a:off x="548182" y="107735"/>
          <a:ext cx="7674559" cy="472320"/>
        </a:xfrm>
        <a:prstGeom prst="roundRect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90080" tIns="0" rIns="29008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b="1" kern="1200" dirty="0"/>
            <a:t>Normalisierung der Digitalisierung</a:t>
          </a:r>
          <a:endParaRPr lang="en-US" sz="1600" b="1" kern="1200" dirty="0"/>
        </a:p>
      </dsp:txBody>
      <dsp:txXfrm>
        <a:off x="571239" y="130792"/>
        <a:ext cx="7628445" cy="426206"/>
      </dsp:txXfrm>
    </dsp:sp>
    <dsp:sp modelId="{E0BC7734-4A04-4322-BA7A-2C2DB52D6B62}">
      <dsp:nvSpPr>
        <dsp:cNvPr id="0" name=""/>
        <dsp:cNvSpPr/>
      </dsp:nvSpPr>
      <dsp:spPr>
        <a:xfrm>
          <a:off x="0" y="2430455"/>
          <a:ext cx="10963656" cy="932400"/>
        </a:xfrm>
        <a:prstGeom prst="rect">
          <a:avLst/>
        </a:prstGeom>
        <a:solidFill>
          <a:schemeClr val="accent3">
            <a:lumMod val="50000"/>
            <a:alpha val="90000"/>
          </a:schemeClr>
        </a:solidFill>
        <a:ln w="19050" cap="flat" cmpd="sng" algn="ctr">
          <a:solidFill>
            <a:schemeClr val="accent3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0902" tIns="333248" rIns="850902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600" kern="1200" dirty="0">
              <a:solidFill>
                <a:schemeClr val="tx1"/>
              </a:solidFill>
            </a:rPr>
            <a:t>Verlust der Gatekeeper-Funktion von Heilberufen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600" kern="1200" dirty="0">
              <a:solidFill>
                <a:schemeClr val="tx1"/>
              </a:solidFill>
            </a:rPr>
            <a:t>Patient </a:t>
          </a:r>
          <a:r>
            <a:rPr lang="de-DE" sz="1600" kern="1200" dirty="0" err="1">
              <a:solidFill>
                <a:schemeClr val="tx1"/>
              </a:solidFill>
            </a:rPr>
            <a:t>empowerment</a:t>
          </a:r>
          <a:r>
            <a:rPr lang="de-DE" sz="1600" kern="1200" dirty="0">
              <a:solidFill>
                <a:schemeClr val="tx1"/>
              </a:solidFill>
            </a:rPr>
            <a:t> durch alternative Informations- und Bezugsquellen (D2C)</a:t>
          </a:r>
        </a:p>
      </dsp:txBody>
      <dsp:txXfrm>
        <a:off x="0" y="2430455"/>
        <a:ext cx="10963656" cy="932400"/>
      </dsp:txXfrm>
    </dsp:sp>
    <dsp:sp modelId="{A223C659-B3C3-4B51-AF6B-91B69F48A496}">
      <dsp:nvSpPr>
        <dsp:cNvPr id="0" name=""/>
        <dsp:cNvSpPr/>
      </dsp:nvSpPr>
      <dsp:spPr>
        <a:xfrm>
          <a:off x="548182" y="2194296"/>
          <a:ext cx="7674559" cy="472320"/>
        </a:xfrm>
        <a:prstGeom prst="roundRect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90080" tIns="0" rIns="29008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b="1" kern="1200" dirty="0"/>
            <a:t>Verschwinden des Paternalismus im Gesundheitswesen</a:t>
          </a:r>
        </a:p>
      </dsp:txBody>
      <dsp:txXfrm>
        <a:off x="571239" y="2217353"/>
        <a:ext cx="7628445" cy="426206"/>
      </dsp:txXfrm>
    </dsp:sp>
    <dsp:sp modelId="{0E046473-D02E-490F-A93D-BF72735431F7}">
      <dsp:nvSpPr>
        <dsp:cNvPr id="0" name=""/>
        <dsp:cNvSpPr/>
      </dsp:nvSpPr>
      <dsp:spPr>
        <a:xfrm>
          <a:off x="0" y="3685416"/>
          <a:ext cx="10963656" cy="1461600"/>
        </a:xfrm>
        <a:prstGeom prst="rect">
          <a:avLst/>
        </a:prstGeom>
        <a:solidFill>
          <a:schemeClr val="accent3">
            <a:lumMod val="50000"/>
            <a:alpha val="90000"/>
          </a:schemeClr>
        </a:solidFill>
        <a:ln w="19050" cap="flat" cmpd="sng" algn="ctr">
          <a:solidFill>
            <a:schemeClr val="accent3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0902" tIns="333248" rIns="850902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600" kern="1200" dirty="0">
              <a:solidFill>
                <a:schemeClr val="tx1"/>
              </a:solidFill>
            </a:rPr>
            <a:t>Finanzierungs- und Effizienzdruck erzwingen Veränderung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600" kern="1200" dirty="0">
              <a:solidFill>
                <a:schemeClr val="tx1"/>
              </a:solidFill>
            </a:rPr>
            <a:t>Politischer Paradigmenwechsel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600" kern="1200" dirty="0">
              <a:solidFill>
                <a:schemeClr val="tx1"/>
              </a:solidFill>
            </a:rPr>
            <a:t>Pragmatismus statt Tradition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600" kern="1200" dirty="0">
              <a:solidFill>
                <a:schemeClr val="tx1"/>
              </a:solidFill>
            </a:rPr>
            <a:t>Digitalisierung als Heilsgeschichte und staatliche Aufgabe</a:t>
          </a:r>
        </a:p>
      </dsp:txBody>
      <dsp:txXfrm>
        <a:off x="0" y="3685416"/>
        <a:ext cx="10963656" cy="1461600"/>
      </dsp:txXfrm>
    </dsp:sp>
    <dsp:sp modelId="{DDA7378F-1718-4A74-BAD8-384F4E814BE1}">
      <dsp:nvSpPr>
        <dsp:cNvPr id="0" name=""/>
        <dsp:cNvSpPr/>
      </dsp:nvSpPr>
      <dsp:spPr>
        <a:xfrm>
          <a:off x="548182" y="3449256"/>
          <a:ext cx="7674559" cy="472320"/>
        </a:xfrm>
        <a:prstGeom prst="roundRect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90080" tIns="0" rIns="29008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b="1" kern="1200" dirty="0"/>
            <a:t>Götterdämmerung in den Sozialsystemen</a:t>
          </a:r>
        </a:p>
      </dsp:txBody>
      <dsp:txXfrm>
        <a:off x="571239" y="3472313"/>
        <a:ext cx="7628445" cy="42620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0A6523-8FDB-4660-A5DE-642BDA752969}">
      <dsp:nvSpPr>
        <dsp:cNvPr id="0" name=""/>
        <dsp:cNvSpPr/>
      </dsp:nvSpPr>
      <dsp:spPr>
        <a:xfrm>
          <a:off x="0" y="377148"/>
          <a:ext cx="10515600" cy="990675"/>
        </a:xfrm>
        <a:prstGeom prst="rect">
          <a:avLst/>
        </a:prstGeom>
        <a:solidFill>
          <a:schemeClr val="accent2">
            <a:lumMod val="50000"/>
            <a:alpha val="9000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354076" rIns="816127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700" kern="1200" dirty="0">
              <a:solidFill>
                <a:schemeClr val="tx1"/>
              </a:solidFill>
            </a:rPr>
            <a:t>Strukturierte digitale Ersteinschätzung ohne Apothekenpfad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700" kern="1200" dirty="0">
              <a:solidFill>
                <a:schemeClr val="tx1"/>
              </a:solidFill>
            </a:rPr>
            <a:t>Einpassen von </a:t>
          </a:r>
          <a:r>
            <a:rPr lang="de-DE" sz="1700" kern="1200" dirty="0" err="1">
              <a:solidFill>
                <a:schemeClr val="tx1"/>
              </a:solidFill>
            </a:rPr>
            <a:t>pDL</a:t>
          </a:r>
          <a:r>
            <a:rPr lang="de-DE" sz="1700" kern="1200" dirty="0">
              <a:solidFill>
                <a:schemeClr val="tx1"/>
              </a:solidFill>
            </a:rPr>
            <a:t>, arztnahen Leistungen und assistierter Telemedizin?</a:t>
          </a:r>
        </a:p>
      </dsp:txBody>
      <dsp:txXfrm>
        <a:off x="0" y="377148"/>
        <a:ext cx="10515600" cy="990675"/>
      </dsp:txXfrm>
    </dsp:sp>
    <dsp:sp modelId="{ED95CB70-8213-4B6E-BE69-1B62FAF05AFA}">
      <dsp:nvSpPr>
        <dsp:cNvPr id="0" name=""/>
        <dsp:cNvSpPr/>
      </dsp:nvSpPr>
      <dsp:spPr>
        <a:xfrm>
          <a:off x="525780" y="126228"/>
          <a:ext cx="7360920" cy="501840"/>
        </a:xfrm>
        <a:prstGeom prst="roundRect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700" b="1" kern="1200" dirty="0">
              <a:solidFill>
                <a:schemeClr val="tx1"/>
              </a:solidFill>
            </a:rPr>
            <a:t>Primärversorgung </a:t>
          </a:r>
        </a:p>
      </dsp:txBody>
      <dsp:txXfrm>
        <a:off x="550278" y="150726"/>
        <a:ext cx="7311924" cy="452844"/>
      </dsp:txXfrm>
    </dsp:sp>
    <dsp:sp modelId="{ADD3C367-F86E-4BF8-B389-5A8A7DC80981}">
      <dsp:nvSpPr>
        <dsp:cNvPr id="0" name=""/>
        <dsp:cNvSpPr/>
      </dsp:nvSpPr>
      <dsp:spPr>
        <a:xfrm>
          <a:off x="0" y="1710544"/>
          <a:ext cx="10515600" cy="1552950"/>
        </a:xfrm>
        <a:prstGeom prst="rect">
          <a:avLst/>
        </a:prstGeom>
        <a:solidFill>
          <a:schemeClr val="accent2">
            <a:lumMod val="50000"/>
            <a:alpha val="9000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354076" rIns="816127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700" kern="1200" dirty="0">
              <a:solidFill>
                <a:schemeClr val="tx1"/>
              </a:solidFill>
            </a:rPr>
            <a:t>Digitale Steuerung (Beispiel Niedersachsen)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700" kern="1200" dirty="0">
              <a:solidFill>
                <a:schemeClr val="tx1"/>
              </a:solidFill>
            </a:rPr>
            <a:t>Konzentration der Versorgung auf INZ (ohne Vertragsapotheken)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700" kern="1200" dirty="0" err="1">
              <a:solidFill>
                <a:schemeClr val="tx1"/>
              </a:solidFill>
            </a:rPr>
            <a:t>Bridging</a:t>
          </a:r>
          <a:r>
            <a:rPr lang="de-DE" sz="1700" kern="1200" dirty="0">
              <a:solidFill>
                <a:schemeClr val="tx1"/>
              </a:solidFill>
            </a:rPr>
            <a:t> </a:t>
          </a:r>
          <a:r>
            <a:rPr lang="de-DE" sz="1700" kern="1200" dirty="0" err="1">
              <a:solidFill>
                <a:schemeClr val="tx1"/>
              </a:solidFill>
            </a:rPr>
            <a:t>the</a:t>
          </a:r>
          <a:r>
            <a:rPr lang="de-DE" sz="1700" kern="1200" dirty="0">
              <a:solidFill>
                <a:schemeClr val="tx1"/>
              </a:solidFill>
            </a:rPr>
            <a:t> </a:t>
          </a:r>
          <a:r>
            <a:rPr lang="de-DE" sz="1700" kern="1200" dirty="0" err="1">
              <a:solidFill>
                <a:schemeClr val="tx1"/>
              </a:solidFill>
            </a:rPr>
            <a:t>gap</a:t>
          </a:r>
          <a:r>
            <a:rPr lang="de-DE" sz="1700" kern="1200" dirty="0">
              <a:solidFill>
                <a:schemeClr val="tx1"/>
              </a:solidFill>
            </a:rPr>
            <a:t>: Dispensierrecht für Ärzte, RX-Abgabe ohne Rezept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700" kern="1200" dirty="0">
              <a:solidFill>
                <a:schemeClr val="tx1"/>
              </a:solidFill>
            </a:rPr>
            <a:t>Ende des autonomen Notdienstsystems der Apotheken?</a:t>
          </a:r>
        </a:p>
      </dsp:txBody>
      <dsp:txXfrm>
        <a:off x="0" y="1710544"/>
        <a:ext cx="10515600" cy="1552950"/>
      </dsp:txXfrm>
    </dsp:sp>
    <dsp:sp modelId="{4DCF5FFB-33BE-4628-80E5-CBB8CC542549}">
      <dsp:nvSpPr>
        <dsp:cNvPr id="0" name=""/>
        <dsp:cNvSpPr/>
      </dsp:nvSpPr>
      <dsp:spPr>
        <a:xfrm>
          <a:off x="525780" y="1459623"/>
          <a:ext cx="7360920" cy="501840"/>
        </a:xfrm>
        <a:prstGeom prst="roundRect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700" b="1" kern="1200" dirty="0">
              <a:solidFill>
                <a:schemeClr val="tx1"/>
              </a:solidFill>
            </a:rPr>
            <a:t>Notfallversorgungsreform</a:t>
          </a:r>
        </a:p>
      </dsp:txBody>
      <dsp:txXfrm>
        <a:off x="550278" y="1484121"/>
        <a:ext cx="7311924" cy="452844"/>
      </dsp:txXfrm>
    </dsp:sp>
    <dsp:sp modelId="{C41372DA-A9D6-4C91-95D2-FD1D5EF79C67}">
      <dsp:nvSpPr>
        <dsp:cNvPr id="0" name=""/>
        <dsp:cNvSpPr/>
      </dsp:nvSpPr>
      <dsp:spPr>
        <a:xfrm>
          <a:off x="0" y="3606214"/>
          <a:ext cx="10515600" cy="1285200"/>
        </a:xfrm>
        <a:prstGeom prst="rect">
          <a:avLst/>
        </a:prstGeom>
        <a:solidFill>
          <a:schemeClr val="accent2">
            <a:lumMod val="50000"/>
            <a:alpha val="9000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354076" rIns="816127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700" kern="1200" dirty="0">
              <a:solidFill>
                <a:schemeClr val="tx1"/>
              </a:solidFill>
            </a:rPr>
            <a:t>Maschinensturm gegen „Apotheke light“ (PTA-Vertretung/Labor/Zweigapotheken etc.)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700" kern="1200" dirty="0">
              <a:solidFill>
                <a:schemeClr val="tx1"/>
              </a:solidFill>
            </a:rPr>
            <a:t>Pragmatischer Versorgungsansatz versus reine Lehre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1700" kern="1200" dirty="0">
              <a:solidFill>
                <a:schemeClr val="tx1"/>
              </a:solidFill>
            </a:rPr>
            <a:t>Leerstelle: Förderung der Telepharmazie als Ziel des Koalitionsvertrags</a:t>
          </a:r>
        </a:p>
      </dsp:txBody>
      <dsp:txXfrm>
        <a:off x="0" y="3606214"/>
        <a:ext cx="10515600" cy="1285200"/>
      </dsp:txXfrm>
    </dsp:sp>
    <dsp:sp modelId="{DC01BD8B-96C5-4300-838E-A47100AF7A92}">
      <dsp:nvSpPr>
        <dsp:cNvPr id="0" name=""/>
        <dsp:cNvSpPr/>
      </dsp:nvSpPr>
      <dsp:spPr>
        <a:xfrm>
          <a:off x="525780" y="3355294"/>
          <a:ext cx="7360920" cy="501840"/>
        </a:xfrm>
        <a:prstGeom prst="roundRect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700" b="1" kern="1200" dirty="0">
              <a:solidFill>
                <a:schemeClr val="tx1"/>
              </a:solidFill>
            </a:rPr>
            <a:t>Apothekenreform</a:t>
          </a:r>
        </a:p>
      </dsp:txBody>
      <dsp:txXfrm>
        <a:off x="550278" y="3379792"/>
        <a:ext cx="7311924" cy="45284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44357-0E94-47C3-8CE6-3F7C4FC10660}" type="datetimeFigureOut">
              <a:rPr lang="de-DE" smtClean="0"/>
              <a:t>09.06.2026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FEB022-1D6A-43A8-BD88-A88DD44B6AB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6352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FEB022-1D6A-43A8-BD88-A88DD44B6AB9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455209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7B7706-BF37-6F8D-3C0F-85A260ED6D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867026E8-003E-5443-999E-321309401E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4D80B66E-9471-381E-5E29-33A34E2DDF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FFA7CB3-50CD-30B8-16A4-7967D2ADFD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FEB022-1D6A-43A8-BD88-A88DD44B6AB9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65801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FEB022-1D6A-43A8-BD88-A88DD44B6AB9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77259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2169BB-1A38-141E-BE02-53270EA953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10E0E377-D89A-8ABC-6955-C92387369B8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9EC9B4CC-14E0-3A14-C852-5F56474E9B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.</a:t>
            </a:r>
          </a:p>
          <a:p>
            <a:r>
              <a:rPr lang="de-DE" dirty="0"/>
              <a:t>Ein Blick zurück auf unseren Kreislauf… </a:t>
            </a:r>
          </a:p>
          <a:p>
            <a:endParaRPr lang="de-DE" dirty="0"/>
          </a:p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497D924-E95D-3BCE-4793-761D31861B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FEB022-1D6A-43A8-BD88-A88DD44B6AB9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11049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7471F2-6300-5841-249D-440E6608E2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75FEC88D-8800-7EE2-9F78-3C5D71657F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727F8C3D-B062-3DA6-0528-1DB64F30CB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B4CFA79-F1D0-8D92-E559-B81D758562F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FEB022-1D6A-43A8-BD88-A88DD44B6AB9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778684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62CD24-AF24-9F37-DBB3-413146F7F6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0538953-C5E4-E1CF-079A-4FA0F41FBD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8C7B7E2-14AD-4054-37A3-ECE9F18EA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BD8D2-FA90-4DB4-96A9-5CA0927AB407}" type="datetimeFigureOut">
              <a:rPr lang="de-DE" smtClean="0"/>
              <a:t>09.06.2026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CC61F0E-C457-0367-A439-912026F0D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A88F83C-36B2-671A-EE1C-727E50854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EBC2-9E03-4E00-8C42-5C1D919935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53854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BF8CD6-75A7-CB1E-02E6-48B84B120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49AD727-A1D2-C705-E112-E7FDB07344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B78BC73-541E-2788-08AC-D90D02FA8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BD8D2-FA90-4DB4-96A9-5CA0927AB407}" type="datetimeFigureOut">
              <a:rPr lang="de-DE" smtClean="0"/>
              <a:t>09.06.2026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E81B382-353F-1E50-6022-CD036DE6C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E0E0E7F-D317-3B5E-BC8D-8AB254A1A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EBC2-9E03-4E00-8C42-5C1D919935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9153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DA4DD6E6-8255-FFDC-43F4-268617CBAD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925DBF7-0F5C-C490-F519-E685D2538D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9450128-67B5-53CF-DD28-85DE7FB28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BD8D2-FA90-4DB4-96A9-5CA0927AB407}" type="datetimeFigureOut">
              <a:rPr lang="de-DE" smtClean="0"/>
              <a:t>09.06.2026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ED72829-1611-7B02-1451-EB601050C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0DF1CA2-4391-94D8-241B-8F988BC8B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EBC2-9E03-4E00-8C42-5C1D919935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6285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DB8D80-C9C1-C068-514D-2AC0ADA84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16CA0F6-D836-C6ED-5EB5-ADD79C7EDE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F71CBA3-734E-3971-E9F2-B2EA77D0D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BD8D2-FA90-4DB4-96A9-5CA0927AB407}" type="datetimeFigureOut">
              <a:rPr lang="de-DE" smtClean="0"/>
              <a:t>09.06.2026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5672248-EA5C-ED50-6663-BCC5E4B08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82112F8-00DC-279D-994E-D088AD6DA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EBC2-9E03-4E00-8C42-5C1D919935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2038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048850-EF39-D3E1-BB71-4CC1AAAE4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39A904C-4DB8-7F8E-BCF1-A62E070133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5445195-01D0-F99E-3B5E-39D97647A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BD8D2-FA90-4DB4-96A9-5CA0927AB407}" type="datetimeFigureOut">
              <a:rPr lang="de-DE" smtClean="0"/>
              <a:t>09.06.2026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1E35A2B-5828-5F29-FE64-82F8651E7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835F88A-4353-1ABE-D048-601667D56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EBC2-9E03-4E00-8C42-5C1D919935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4869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933F39-EF6E-D500-246E-5490DDE3E8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2B8F022-F53C-8EA3-C4AF-2D52F0E0A2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28B4A5A-562C-7DB1-2F96-5C13B00874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E7FBD99-F976-F62A-90D4-C4AE3DE84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BD8D2-FA90-4DB4-96A9-5CA0927AB407}" type="datetimeFigureOut">
              <a:rPr lang="de-DE" smtClean="0"/>
              <a:t>09.06.2026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BDBA828-2B13-F04A-C576-C8255E5F5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E48B8C9-9E1B-5EDF-189B-F2B700446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EBC2-9E03-4E00-8C42-5C1D919935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9399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7A3682-4976-1229-88A8-18F5A1AA7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11E997E-9E54-390D-FD07-27E328F620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32C0BA3-53A7-ADAB-A3E4-90E54C8194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5B67625-7CA0-73D7-71F7-2067FF3889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F777D27-BA1A-2711-16FF-46706BF0DF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C9E32DD6-8D69-7220-7AF3-08FAC8C99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BD8D2-FA90-4DB4-96A9-5CA0927AB407}" type="datetimeFigureOut">
              <a:rPr lang="de-DE" smtClean="0"/>
              <a:t>09.06.2026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E99A85BE-1CA2-3940-8F00-E90468387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57F0E19-77B8-1233-166F-BFDFDD403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EBC2-9E03-4E00-8C42-5C1D919935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79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F352BB-0C9E-CC90-285B-16770921F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568BC82-D2C5-CAA7-F8AC-374E11097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BD8D2-FA90-4DB4-96A9-5CA0927AB407}" type="datetimeFigureOut">
              <a:rPr lang="de-DE" smtClean="0"/>
              <a:t>09.06.2026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01B9C89-BA6C-EB84-5629-183AABE25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4AE4853-C33C-3918-2173-F916BF939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EBC2-9E03-4E00-8C42-5C1D919935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75705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D01851E-CB37-4C07-EA21-968ED09C7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BD8D2-FA90-4DB4-96A9-5CA0927AB407}" type="datetimeFigureOut">
              <a:rPr lang="de-DE" smtClean="0"/>
              <a:t>09.06.2026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19CD6F7-BF30-F57B-61A6-6576542A8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42AC777-87A6-C8D9-D1EC-83B2BD35D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EBC2-9E03-4E00-8C42-5C1D919935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2095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2FCAB4-490F-400B-1DF9-6FC42AC5D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E6C94D6-6374-A97E-4827-A194569F03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43965F6-A273-838E-7B7D-86D7D0750C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5B82D6B-8CDC-00DB-5E1E-B50E5151C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BD8D2-FA90-4DB4-96A9-5CA0927AB407}" type="datetimeFigureOut">
              <a:rPr lang="de-DE" smtClean="0"/>
              <a:t>09.06.2026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71BA4B2-CE8B-A0A3-1B15-E9EC2468F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F320D32-145F-8D79-547E-3CF5C900C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EBC2-9E03-4E00-8C42-5C1D919935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884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516638-693F-3693-A92C-524A7C4470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F67C76BA-ECFC-A193-82DD-E55A50895D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F8F3C7B-D334-3925-86BD-6707D5829C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58C39B9-EB1D-4513-D4E9-D9DDE4F05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BD8D2-FA90-4DB4-96A9-5CA0927AB407}" type="datetimeFigureOut">
              <a:rPr lang="de-DE" smtClean="0"/>
              <a:t>09.06.2026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B878DFD-559D-D2A2-CB4A-CD3CDA07E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6C81999-B796-F33E-8EAB-9E998636E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1EBC2-9E03-4E00-8C42-5C1D919935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5500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76E8E95-4406-AAC9-A56C-4FF36953D5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F2C5EB0-7269-C10E-B43F-219DFFF4B1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E9C229B-7464-D9DB-830D-BC285D4A32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3BD8D2-FA90-4DB4-96A9-5CA0927AB407}" type="datetimeFigureOut">
              <a:rPr lang="de-DE" smtClean="0"/>
              <a:t>09.06.2026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106BD26-19CD-6A22-1D76-CCD3C54E51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A35EB26-C32D-E1F2-3289-DA2E60A252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71EBC2-9E03-4E00-8C42-5C1D919935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7432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13" Type="http://schemas.openxmlformats.org/officeDocument/2006/relationships/image" Target="../media/image6.svg"/><Relationship Id="rId3" Type="http://schemas.openxmlformats.org/officeDocument/2006/relationships/image" Target="../media/image1.jpeg"/><Relationship Id="rId7" Type="http://schemas.openxmlformats.org/officeDocument/2006/relationships/diagramColors" Target="../diagrams/colors2.xml"/><Relationship Id="rId12" Type="http://schemas.openxmlformats.org/officeDocument/2006/relationships/image" Target="../media/image5.sv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11" Type="http://schemas.openxmlformats.org/officeDocument/2006/relationships/image" Target="../media/image4.svg"/><Relationship Id="rId5" Type="http://schemas.openxmlformats.org/officeDocument/2006/relationships/diagramLayout" Target="../diagrams/layout2.xml"/><Relationship Id="rId10" Type="http://schemas.openxmlformats.org/officeDocument/2006/relationships/image" Target="../media/image3.svg"/><Relationship Id="rId4" Type="http://schemas.openxmlformats.org/officeDocument/2006/relationships/diagramData" Target="../diagrams/data2.xml"/><Relationship Id="rId9" Type="http://schemas.openxmlformats.org/officeDocument/2006/relationships/image" Target="../media/image2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6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13" Type="http://schemas.openxmlformats.org/officeDocument/2006/relationships/image" Target="../media/image6.svg"/><Relationship Id="rId3" Type="http://schemas.openxmlformats.org/officeDocument/2006/relationships/image" Target="../media/image1.jpeg"/><Relationship Id="rId7" Type="http://schemas.openxmlformats.org/officeDocument/2006/relationships/diagramColors" Target="../diagrams/colors7.xml"/><Relationship Id="rId12" Type="http://schemas.openxmlformats.org/officeDocument/2006/relationships/image" Target="../media/image5.svg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9.sv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7.xml"/><Relationship Id="rId11" Type="http://schemas.openxmlformats.org/officeDocument/2006/relationships/image" Target="../media/image4.svg"/><Relationship Id="rId5" Type="http://schemas.openxmlformats.org/officeDocument/2006/relationships/diagramLayout" Target="../diagrams/layout7.xml"/><Relationship Id="rId15" Type="http://schemas.openxmlformats.org/officeDocument/2006/relationships/image" Target="../media/image8.svg"/><Relationship Id="rId10" Type="http://schemas.openxmlformats.org/officeDocument/2006/relationships/image" Target="../media/image3.svg"/><Relationship Id="rId4" Type="http://schemas.openxmlformats.org/officeDocument/2006/relationships/diagramData" Target="../diagrams/data7.xml"/><Relationship Id="rId9" Type="http://schemas.openxmlformats.org/officeDocument/2006/relationships/image" Target="../media/image2.svg"/><Relationship Id="rId14" Type="http://schemas.openxmlformats.org/officeDocument/2006/relationships/image" Target="../media/image7.sv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1" name="Rectangle 209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2" name="Rectangle 211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3" name="Rectangle 213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4" name="Rectangle 215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5" name="Oval 217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BF38412-0EEC-C1AC-2935-E60C68D2D0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6596245" cy="3268520"/>
          </a:xfrm>
        </p:spPr>
        <p:txBody>
          <a:bodyPr>
            <a:normAutofit/>
          </a:bodyPr>
          <a:lstStyle/>
          <a:p>
            <a:pPr algn="r"/>
            <a:r>
              <a:rPr lang="de-DE" sz="3700" dirty="0">
                <a:solidFill>
                  <a:srgbClr val="FFFFFF"/>
                </a:solidFill>
              </a:rPr>
              <a:t>Die (R)Evolution des Arzneimittelversorgungssystems: Vier strategische Treiber</a:t>
            </a:r>
            <a:br>
              <a:rPr lang="de-DE" sz="3700" dirty="0">
                <a:solidFill>
                  <a:srgbClr val="FFFFFF"/>
                </a:solidFill>
              </a:rPr>
            </a:br>
            <a:endParaRPr lang="de-DE" sz="3700" dirty="0">
              <a:solidFill>
                <a:srgbClr val="FFFFFF"/>
              </a:solidFill>
            </a:endParaRPr>
          </a:p>
        </p:txBody>
      </p:sp>
      <p:sp>
        <p:nvSpPr>
          <p:cNvPr id="246" name="Rectangle 219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5F1B3EE-FF2C-8D33-03E5-DB11BCA940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1874" y="4797188"/>
            <a:ext cx="6051236" cy="1241828"/>
          </a:xfrm>
        </p:spPr>
        <p:txBody>
          <a:bodyPr>
            <a:normAutofit fontScale="70000" lnSpcReduction="20000"/>
          </a:bodyPr>
          <a:lstStyle/>
          <a:p>
            <a:pPr algn="r"/>
            <a:r>
              <a:rPr lang="de-DE" dirty="0">
                <a:solidFill>
                  <a:srgbClr val="FFFFFF"/>
                </a:solidFill>
              </a:rPr>
              <a:t>Rechtsanwältin Maxi Conze</a:t>
            </a:r>
          </a:p>
          <a:p>
            <a:pPr algn="r"/>
            <a:r>
              <a:rPr lang="de-DE" dirty="0">
                <a:solidFill>
                  <a:srgbClr val="FFFFFF"/>
                </a:solidFill>
              </a:rPr>
              <a:t>Dr. Reiner Kern</a:t>
            </a:r>
          </a:p>
          <a:p>
            <a:pPr algn="r"/>
            <a:endParaRPr lang="de-DE" dirty="0">
              <a:solidFill>
                <a:srgbClr val="FFFFFF"/>
              </a:solidFill>
            </a:endParaRPr>
          </a:p>
          <a:p>
            <a:pPr algn="r"/>
            <a:r>
              <a:rPr lang="de-DE" dirty="0">
                <a:solidFill>
                  <a:srgbClr val="FFFFFF"/>
                </a:solidFill>
              </a:rPr>
              <a:t>12. Juni 2026</a:t>
            </a:r>
          </a:p>
        </p:txBody>
      </p:sp>
      <p:sp>
        <p:nvSpPr>
          <p:cNvPr id="247" name="Rectangle 221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62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24A970D-FDD0-3A68-4A71-81530D2EFE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Picture 36">
            <a:extLst>
              <a:ext uri="{FF2B5EF4-FFF2-40B4-BE49-F238E27FC236}">
                <a16:creationId xmlns:a16="http://schemas.microsoft.com/office/drawing/2014/main" id="{48863EAC-1E0F-0331-E42B-C665C64CF1CF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tx2">
                <a:tint val="45000"/>
                <a:satMod val="400000"/>
              </a:schemeClr>
            </a:duotone>
            <a:alphaModFix amt="25000"/>
          </a:blip>
          <a:srcRect t="15730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AB2927DC-83AC-30C6-DA6B-652BB1C69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de-DE" sz="4000" dirty="0"/>
              <a:t>Strategische Treiber der Arzneimittelversorgung</a:t>
            </a:r>
          </a:p>
        </p:txBody>
      </p:sp>
      <p:graphicFrame>
        <p:nvGraphicFramePr>
          <p:cNvPr id="54" name="Inhaltsplatzhalter 2">
            <a:extLst>
              <a:ext uri="{FF2B5EF4-FFF2-40B4-BE49-F238E27FC236}">
                <a16:creationId xmlns:a16="http://schemas.microsoft.com/office/drawing/2014/main" id="{455F19A5-D114-FE28-C1DC-5CC366CE68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135405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7" name="Textfeld 6">
            <a:extLst>
              <a:ext uri="{FF2B5EF4-FFF2-40B4-BE49-F238E27FC236}">
                <a16:creationId xmlns:a16="http://schemas.microsoft.com/office/drawing/2014/main" id="{B44CE982-2703-8ACE-8FB4-15F17BB39C7E}"/>
              </a:ext>
            </a:extLst>
          </p:cNvPr>
          <p:cNvSpPr txBox="1"/>
          <p:nvPr/>
        </p:nvSpPr>
        <p:spPr>
          <a:xfrm>
            <a:off x="2605278" y="3095386"/>
            <a:ext cx="1962912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Rechtsprechung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A6BFEF63-40B8-19D3-6750-174CEA0EFDE9}"/>
              </a:ext>
            </a:extLst>
          </p:cNvPr>
          <p:cNvSpPr txBox="1"/>
          <p:nvPr/>
        </p:nvSpPr>
        <p:spPr>
          <a:xfrm>
            <a:off x="7559040" y="3118659"/>
            <a:ext cx="1560576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Technologie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B550D2DA-B723-846D-2A86-E8BAE4B8DBD4}"/>
              </a:ext>
            </a:extLst>
          </p:cNvPr>
          <p:cNvSpPr txBox="1"/>
          <p:nvPr/>
        </p:nvSpPr>
        <p:spPr>
          <a:xfrm>
            <a:off x="7546848" y="4799822"/>
            <a:ext cx="1560576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Ideologie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50A536C8-BB5D-F384-6DB0-371E0D56B6F9}"/>
              </a:ext>
            </a:extLst>
          </p:cNvPr>
          <p:cNvSpPr txBox="1"/>
          <p:nvPr/>
        </p:nvSpPr>
        <p:spPr>
          <a:xfrm>
            <a:off x="2715006" y="4744949"/>
            <a:ext cx="1853184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Gesetzgebung</a:t>
            </a:r>
          </a:p>
        </p:txBody>
      </p:sp>
      <p:sp>
        <p:nvSpPr>
          <p:cNvPr id="26" name="Pfeil: nach unten gekrümmt 25">
            <a:extLst>
              <a:ext uri="{FF2B5EF4-FFF2-40B4-BE49-F238E27FC236}">
                <a16:creationId xmlns:a16="http://schemas.microsoft.com/office/drawing/2014/main" id="{AC48D846-DDEA-F13A-5F13-11330316440B}"/>
              </a:ext>
            </a:extLst>
          </p:cNvPr>
          <p:cNvSpPr/>
          <p:nvPr/>
        </p:nvSpPr>
        <p:spPr>
          <a:xfrm>
            <a:off x="3440431" y="1815395"/>
            <a:ext cx="5100065" cy="1135355"/>
          </a:xfrm>
          <a:prstGeom prst="curved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8" name="Pfeil: nach unten gekrümmt 27">
            <a:extLst>
              <a:ext uri="{FF2B5EF4-FFF2-40B4-BE49-F238E27FC236}">
                <a16:creationId xmlns:a16="http://schemas.microsoft.com/office/drawing/2014/main" id="{3BDBDF1F-2723-B6E5-DBAA-5D80B7D4AA7B}"/>
              </a:ext>
            </a:extLst>
          </p:cNvPr>
          <p:cNvSpPr/>
          <p:nvPr/>
        </p:nvSpPr>
        <p:spPr>
          <a:xfrm rot="10800000">
            <a:off x="3440430" y="5238922"/>
            <a:ext cx="5100065" cy="1135355"/>
          </a:xfrm>
          <a:prstGeom prst="curved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31" name="Pfeil: nach unten 30">
            <a:extLst>
              <a:ext uri="{FF2B5EF4-FFF2-40B4-BE49-F238E27FC236}">
                <a16:creationId xmlns:a16="http://schemas.microsoft.com/office/drawing/2014/main" id="{1771EEF3-5056-F686-C3A3-84AA32D42822}"/>
              </a:ext>
            </a:extLst>
          </p:cNvPr>
          <p:cNvSpPr/>
          <p:nvPr/>
        </p:nvSpPr>
        <p:spPr>
          <a:xfrm>
            <a:off x="8138160" y="3708879"/>
            <a:ext cx="402336" cy="935091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32" name="Pfeil: nach unten 31">
            <a:extLst>
              <a:ext uri="{FF2B5EF4-FFF2-40B4-BE49-F238E27FC236}">
                <a16:creationId xmlns:a16="http://schemas.microsoft.com/office/drawing/2014/main" id="{68BF43D4-48EC-5A0F-333A-4E421BB22455}"/>
              </a:ext>
            </a:extLst>
          </p:cNvPr>
          <p:cNvSpPr/>
          <p:nvPr/>
        </p:nvSpPr>
        <p:spPr>
          <a:xfrm rot="10800000">
            <a:off x="3440431" y="3634508"/>
            <a:ext cx="402336" cy="935091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768263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251CE73-3EB8-E344-BCCC-E97B0AC0C4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Picture 36">
            <a:extLst>
              <a:ext uri="{FF2B5EF4-FFF2-40B4-BE49-F238E27FC236}">
                <a16:creationId xmlns:a16="http://schemas.microsoft.com/office/drawing/2014/main" id="{58C3BE2B-9671-708F-7370-8DAA8CD39DEC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tx2">
                <a:tint val="45000"/>
                <a:satMod val="400000"/>
              </a:schemeClr>
            </a:duotone>
            <a:alphaModFix amt="25000"/>
          </a:blip>
          <a:srcRect t="15730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86921661-CE41-054A-0DCE-4AB5BF19B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de-DE" sz="4000" dirty="0"/>
              <a:t>Rechtsprechung – BGH Beschluss Az. I ZR 118/24</a:t>
            </a:r>
          </a:p>
        </p:txBody>
      </p:sp>
      <p:graphicFrame>
        <p:nvGraphicFramePr>
          <p:cNvPr id="54" name="Inhaltsplatzhalter 2">
            <a:extLst>
              <a:ext uri="{FF2B5EF4-FFF2-40B4-BE49-F238E27FC236}">
                <a16:creationId xmlns:a16="http://schemas.microsoft.com/office/drawing/2014/main" id="{B281A87D-A598-F908-86D4-6F66323F11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548940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4" name="Grafik 3" descr="Schlinge Silhouette">
            <a:extLst>
              <a:ext uri="{FF2B5EF4-FFF2-40B4-BE49-F238E27FC236}">
                <a16:creationId xmlns:a16="http://schemas.microsoft.com/office/drawing/2014/main" id="{5E44A742-0650-8EB2-1466-E3F86E19F26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859573" y="4001294"/>
            <a:ext cx="1563665" cy="1563665"/>
          </a:xfrm>
          <a:prstGeom prst="rect">
            <a:avLst/>
          </a:prstGeom>
        </p:spPr>
      </p:pic>
      <p:pic>
        <p:nvPicPr>
          <p:cNvPr id="6" name="Grafik 5" descr="Smartphone mit einfarbiger Füllung">
            <a:extLst>
              <a:ext uri="{FF2B5EF4-FFF2-40B4-BE49-F238E27FC236}">
                <a16:creationId xmlns:a16="http://schemas.microsoft.com/office/drawing/2014/main" id="{FBBCE3B2-7C51-2413-F953-BD10DCA5768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507685" y="4053441"/>
            <a:ext cx="703775" cy="729685"/>
          </a:xfrm>
          <a:prstGeom prst="rect">
            <a:avLst/>
          </a:prstGeom>
        </p:spPr>
      </p:pic>
      <p:pic>
        <p:nvPicPr>
          <p:cNvPr id="8" name="Grafik 7" descr="Ärztin Silhouette">
            <a:extLst>
              <a:ext uri="{FF2B5EF4-FFF2-40B4-BE49-F238E27FC236}">
                <a16:creationId xmlns:a16="http://schemas.microsoft.com/office/drawing/2014/main" id="{7FB2AAFB-A0A4-DA20-726E-8066FE7D0C7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075695" y="2912561"/>
            <a:ext cx="1032875" cy="1032875"/>
          </a:xfrm>
          <a:prstGeom prst="rect">
            <a:avLst/>
          </a:prstGeom>
        </p:spPr>
      </p:pic>
      <p:pic>
        <p:nvPicPr>
          <p:cNvPr id="10" name="Grafik 9" descr="Medizin mit einfarbiger Füllung">
            <a:extLst>
              <a:ext uri="{FF2B5EF4-FFF2-40B4-BE49-F238E27FC236}">
                <a16:creationId xmlns:a16="http://schemas.microsoft.com/office/drawing/2014/main" id="{687278F3-A492-7365-B9F0-45F6B1D36C2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4555299" y="2055803"/>
            <a:ext cx="729685" cy="729685"/>
          </a:xfrm>
          <a:prstGeom prst="rect">
            <a:avLst/>
          </a:prstGeom>
        </p:spPr>
      </p:pic>
      <p:pic>
        <p:nvPicPr>
          <p:cNvPr id="12" name="Grafik 11" descr="Gedankenblase mit einfarbiger Füllung">
            <a:extLst>
              <a:ext uri="{FF2B5EF4-FFF2-40B4-BE49-F238E27FC236}">
                <a16:creationId xmlns:a16="http://schemas.microsoft.com/office/drawing/2014/main" id="{E5928F3C-B0F5-5220-7DE3-D504AD8D3D4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6851261" y="2726889"/>
            <a:ext cx="1404221" cy="1404221"/>
          </a:xfrm>
          <a:prstGeom prst="rect">
            <a:avLst/>
          </a:prstGeom>
        </p:spPr>
      </p:pic>
      <p:cxnSp>
        <p:nvCxnSpPr>
          <p:cNvPr id="20" name="Verbinder: gekrümmt 19">
            <a:extLst>
              <a:ext uri="{FF2B5EF4-FFF2-40B4-BE49-F238E27FC236}">
                <a16:creationId xmlns:a16="http://schemas.microsoft.com/office/drawing/2014/main" id="{C91AEC34-ED22-6C0E-6D7A-A809980621D0}"/>
              </a:ext>
            </a:extLst>
          </p:cNvPr>
          <p:cNvCxnSpPr>
            <a:cxnSpLocks/>
          </p:cNvCxnSpPr>
          <p:nvPr/>
        </p:nvCxnSpPr>
        <p:spPr>
          <a:xfrm>
            <a:off x="3958225" y="4001294"/>
            <a:ext cx="1563665" cy="620810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Verbinder: gekrümmt 28">
            <a:extLst>
              <a:ext uri="{FF2B5EF4-FFF2-40B4-BE49-F238E27FC236}">
                <a16:creationId xmlns:a16="http://schemas.microsoft.com/office/drawing/2014/main" id="{6D891FA0-CD6A-44D9-E858-C653FDB028F3}"/>
              </a:ext>
            </a:extLst>
          </p:cNvPr>
          <p:cNvCxnSpPr>
            <a:cxnSpLocks/>
          </p:cNvCxnSpPr>
          <p:nvPr/>
        </p:nvCxnSpPr>
        <p:spPr>
          <a:xfrm rot="16200000" flipH="1">
            <a:off x="4883692" y="2969556"/>
            <a:ext cx="1038940" cy="912820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61317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11128CA-3420-26BB-D625-03440DA5C1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Picture 36">
            <a:extLst>
              <a:ext uri="{FF2B5EF4-FFF2-40B4-BE49-F238E27FC236}">
                <a16:creationId xmlns:a16="http://schemas.microsoft.com/office/drawing/2014/main" id="{AD713669-0487-1FCE-AA5A-B36369914EC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alphaModFix amt="25000"/>
          </a:blip>
          <a:srcRect t="15730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9B1188DF-A757-C3E9-450D-54EF9439EF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de-DE" sz="4000" dirty="0"/>
              <a:t>Technologie</a:t>
            </a:r>
          </a:p>
        </p:txBody>
      </p:sp>
      <p:graphicFrame>
        <p:nvGraphicFramePr>
          <p:cNvPr id="54" name="Inhaltsplatzhalter 2">
            <a:extLst>
              <a:ext uri="{FF2B5EF4-FFF2-40B4-BE49-F238E27FC236}">
                <a16:creationId xmlns:a16="http://schemas.microsoft.com/office/drawing/2014/main" id="{27D12DC3-A4B7-0E6D-2E07-1B0E3CE1489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4330438"/>
              </p:ext>
            </p:extLst>
          </p:nvPr>
        </p:nvGraphicFramePr>
        <p:xfrm>
          <a:off x="838200" y="1414272"/>
          <a:ext cx="10805160" cy="50786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986884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8983D7F-9755-6FDC-B3D1-10A5786263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Picture 36">
            <a:extLst>
              <a:ext uri="{FF2B5EF4-FFF2-40B4-BE49-F238E27FC236}">
                <a16:creationId xmlns:a16="http://schemas.microsoft.com/office/drawing/2014/main" id="{3A690DDE-47D8-A914-BC1D-9936EBEFE0A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alphaModFix amt="25000"/>
          </a:blip>
          <a:srcRect t="15730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B74B7206-A99A-D2FF-781A-6A167273E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de-DE" sz="4000" dirty="0"/>
              <a:t>Ideologie</a:t>
            </a:r>
          </a:p>
        </p:txBody>
      </p:sp>
      <p:graphicFrame>
        <p:nvGraphicFramePr>
          <p:cNvPr id="54" name="Inhaltsplatzhalter 2">
            <a:extLst>
              <a:ext uri="{FF2B5EF4-FFF2-40B4-BE49-F238E27FC236}">
                <a16:creationId xmlns:a16="http://schemas.microsoft.com/office/drawing/2014/main" id="{270230B2-C4A3-6C05-9412-81BC327365A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3375221"/>
              </p:ext>
            </p:extLst>
          </p:nvPr>
        </p:nvGraphicFramePr>
        <p:xfrm>
          <a:off x="838200" y="1414272"/>
          <a:ext cx="10963656" cy="5254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281037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52249DB-84D9-D81F-1C66-DD879421A3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Picture 36">
            <a:extLst>
              <a:ext uri="{FF2B5EF4-FFF2-40B4-BE49-F238E27FC236}">
                <a16:creationId xmlns:a16="http://schemas.microsoft.com/office/drawing/2014/main" id="{CF183868-6F09-1792-D5CB-D968C8F21496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alphaModFix amt="25000"/>
          </a:blip>
          <a:srcRect t="15730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9E249653-9AB2-5B52-C179-137A1945A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de-DE" sz="4000" dirty="0"/>
              <a:t>Gesetzgebung</a:t>
            </a:r>
          </a:p>
        </p:txBody>
      </p:sp>
      <p:graphicFrame>
        <p:nvGraphicFramePr>
          <p:cNvPr id="54" name="Inhaltsplatzhalter 2">
            <a:extLst>
              <a:ext uri="{FF2B5EF4-FFF2-40B4-BE49-F238E27FC236}">
                <a16:creationId xmlns:a16="http://schemas.microsoft.com/office/drawing/2014/main" id="{47BA68A0-8ECD-4406-3F56-B0ECB65A39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4634637"/>
              </p:ext>
            </p:extLst>
          </p:nvPr>
        </p:nvGraphicFramePr>
        <p:xfrm>
          <a:off x="838200" y="1475232"/>
          <a:ext cx="10515600" cy="50176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978774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5A93E4D-E478-5843-A1C9-1AA4A412F5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Picture 36">
            <a:extLst>
              <a:ext uri="{FF2B5EF4-FFF2-40B4-BE49-F238E27FC236}">
                <a16:creationId xmlns:a16="http://schemas.microsoft.com/office/drawing/2014/main" id="{1DDD3C04-BB46-6530-5CAC-713B88FE1AFE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tx2">
                <a:tint val="45000"/>
                <a:satMod val="400000"/>
              </a:schemeClr>
            </a:duotone>
            <a:alphaModFix amt="25000"/>
          </a:blip>
          <a:srcRect t="15730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7CF114B1-0181-5ECA-9831-032ABE2A2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de-DE" sz="4000" dirty="0"/>
              <a:t>Strategische Treiber der Arzneimittelversorgung</a:t>
            </a:r>
          </a:p>
        </p:txBody>
      </p:sp>
      <p:graphicFrame>
        <p:nvGraphicFramePr>
          <p:cNvPr id="54" name="Inhaltsplatzhalter 2">
            <a:extLst>
              <a:ext uri="{FF2B5EF4-FFF2-40B4-BE49-F238E27FC236}">
                <a16:creationId xmlns:a16="http://schemas.microsoft.com/office/drawing/2014/main" id="{133DEC8A-0A0C-A618-FBB4-6C7BDD375D3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7" name="Textfeld 6">
            <a:extLst>
              <a:ext uri="{FF2B5EF4-FFF2-40B4-BE49-F238E27FC236}">
                <a16:creationId xmlns:a16="http://schemas.microsoft.com/office/drawing/2014/main" id="{C83069D9-B99B-A211-4464-09A920DD3FB6}"/>
              </a:ext>
            </a:extLst>
          </p:cNvPr>
          <p:cNvSpPr txBox="1"/>
          <p:nvPr/>
        </p:nvSpPr>
        <p:spPr>
          <a:xfrm>
            <a:off x="2605278" y="3095386"/>
            <a:ext cx="1962912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Rechtsprechung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97CC1548-4C7E-B320-E9F9-6C347449B6B3}"/>
              </a:ext>
            </a:extLst>
          </p:cNvPr>
          <p:cNvSpPr txBox="1"/>
          <p:nvPr/>
        </p:nvSpPr>
        <p:spPr>
          <a:xfrm>
            <a:off x="7559040" y="3118659"/>
            <a:ext cx="1560576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Technologie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E71E040F-5D2D-C9E3-9AC1-3416CD83C0DE}"/>
              </a:ext>
            </a:extLst>
          </p:cNvPr>
          <p:cNvSpPr txBox="1"/>
          <p:nvPr/>
        </p:nvSpPr>
        <p:spPr>
          <a:xfrm>
            <a:off x="7546848" y="4799822"/>
            <a:ext cx="1560576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Ideologie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B0E70EC6-7172-2C6E-ABA6-1FF12F731DDF}"/>
              </a:ext>
            </a:extLst>
          </p:cNvPr>
          <p:cNvSpPr txBox="1"/>
          <p:nvPr/>
        </p:nvSpPr>
        <p:spPr>
          <a:xfrm>
            <a:off x="2715006" y="4744949"/>
            <a:ext cx="1853184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Gesetzgebung</a:t>
            </a:r>
          </a:p>
        </p:txBody>
      </p:sp>
      <p:sp>
        <p:nvSpPr>
          <p:cNvPr id="26" name="Pfeil: nach unten gekrümmt 25">
            <a:extLst>
              <a:ext uri="{FF2B5EF4-FFF2-40B4-BE49-F238E27FC236}">
                <a16:creationId xmlns:a16="http://schemas.microsoft.com/office/drawing/2014/main" id="{005892DE-7D6D-92E0-005D-53D845E70BE7}"/>
              </a:ext>
            </a:extLst>
          </p:cNvPr>
          <p:cNvSpPr/>
          <p:nvPr/>
        </p:nvSpPr>
        <p:spPr>
          <a:xfrm>
            <a:off x="3440431" y="1815395"/>
            <a:ext cx="5100065" cy="1135355"/>
          </a:xfrm>
          <a:prstGeom prst="curved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8" name="Pfeil: nach unten gekrümmt 27">
            <a:extLst>
              <a:ext uri="{FF2B5EF4-FFF2-40B4-BE49-F238E27FC236}">
                <a16:creationId xmlns:a16="http://schemas.microsoft.com/office/drawing/2014/main" id="{B26B8ED9-B7F0-BE81-9629-93E806204DF5}"/>
              </a:ext>
            </a:extLst>
          </p:cNvPr>
          <p:cNvSpPr/>
          <p:nvPr/>
        </p:nvSpPr>
        <p:spPr>
          <a:xfrm rot="10800000">
            <a:off x="3440430" y="5238922"/>
            <a:ext cx="5100065" cy="1135355"/>
          </a:xfrm>
          <a:prstGeom prst="curved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31" name="Pfeil: nach unten 30">
            <a:extLst>
              <a:ext uri="{FF2B5EF4-FFF2-40B4-BE49-F238E27FC236}">
                <a16:creationId xmlns:a16="http://schemas.microsoft.com/office/drawing/2014/main" id="{DDBDFB57-A2F6-71B4-DB82-10B7C5A0060A}"/>
              </a:ext>
            </a:extLst>
          </p:cNvPr>
          <p:cNvSpPr/>
          <p:nvPr/>
        </p:nvSpPr>
        <p:spPr>
          <a:xfrm>
            <a:off x="8138160" y="3708879"/>
            <a:ext cx="402336" cy="935091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32" name="Pfeil: nach unten 31">
            <a:extLst>
              <a:ext uri="{FF2B5EF4-FFF2-40B4-BE49-F238E27FC236}">
                <a16:creationId xmlns:a16="http://schemas.microsoft.com/office/drawing/2014/main" id="{459AFF09-3D56-C7B0-9BE0-0E46EBD6AE97}"/>
              </a:ext>
            </a:extLst>
          </p:cNvPr>
          <p:cNvSpPr/>
          <p:nvPr/>
        </p:nvSpPr>
        <p:spPr>
          <a:xfrm rot="10800000">
            <a:off x="3440431" y="3634508"/>
            <a:ext cx="402336" cy="935091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482371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9ED300D-EC68-38E2-E296-39EC86E13B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Picture 36">
            <a:extLst>
              <a:ext uri="{FF2B5EF4-FFF2-40B4-BE49-F238E27FC236}">
                <a16:creationId xmlns:a16="http://schemas.microsoft.com/office/drawing/2014/main" id="{8DEC1D49-D149-BBF4-C3D9-33CA37459A64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tx2">
                <a:tint val="45000"/>
                <a:satMod val="400000"/>
              </a:schemeClr>
            </a:duotone>
            <a:alphaModFix amt="25000"/>
          </a:blip>
          <a:srcRect t="15730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8941ECF6-DC98-30B4-0177-48D722686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de-DE" sz="4000" dirty="0"/>
              <a:t>Rechtsprechung – BGH Beschluss Az. I ZR 118/24</a:t>
            </a:r>
          </a:p>
        </p:txBody>
      </p:sp>
      <p:graphicFrame>
        <p:nvGraphicFramePr>
          <p:cNvPr id="54" name="Inhaltsplatzhalter 2">
            <a:extLst>
              <a:ext uri="{FF2B5EF4-FFF2-40B4-BE49-F238E27FC236}">
                <a16:creationId xmlns:a16="http://schemas.microsoft.com/office/drawing/2014/main" id="{CC60E434-CAEE-D943-700F-BA6D5BF1744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315834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4" name="Grafik 3" descr="Schlinge Silhouette">
            <a:extLst>
              <a:ext uri="{FF2B5EF4-FFF2-40B4-BE49-F238E27FC236}">
                <a16:creationId xmlns:a16="http://schemas.microsoft.com/office/drawing/2014/main" id="{49D1AA43-6D5A-1650-BD0B-E4A09A2209E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859573" y="4001294"/>
            <a:ext cx="1563665" cy="1563665"/>
          </a:xfrm>
          <a:prstGeom prst="rect">
            <a:avLst/>
          </a:prstGeom>
        </p:spPr>
      </p:pic>
      <p:pic>
        <p:nvPicPr>
          <p:cNvPr id="6" name="Grafik 5" descr="Smartphone mit einfarbiger Füllung">
            <a:extLst>
              <a:ext uri="{FF2B5EF4-FFF2-40B4-BE49-F238E27FC236}">
                <a16:creationId xmlns:a16="http://schemas.microsoft.com/office/drawing/2014/main" id="{15F2D10E-1383-1048-DD82-F219DF24C87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507685" y="4053441"/>
            <a:ext cx="703775" cy="729685"/>
          </a:xfrm>
          <a:prstGeom prst="rect">
            <a:avLst/>
          </a:prstGeom>
        </p:spPr>
      </p:pic>
      <p:pic>
        <p:nvPicPr>
          <p:cNvPr id="8" name="Grafik 7" descr="Ärztin Silhouette">
            <a:extLst>
              <a:ext uri="{FF2B5EF4-FFF2-40B4-BE49-F238E27FC236}">
                <a16:creationId xmlns:a16="http://schemas.microsoft.com/office/drawing/2014/main" id="{2379559F-3DC3-4893-775E-7CEE2D575A5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075695" y="2912561"/>
            <a:ext cx="1032875" cy="1032875"/>
          </a:xfrm>
          <a:prstGeom prst="rect">
            <a:avLst/>
          </a:prstGeom>
        </p:spPr>
      </p:pic>
      <p:pic>
        <p:nvPicPr>
          <p:cNvPr id="10" name="Grafik 9" descr="Medizin mit einfarbiger Füllung">
            <a:extLst>
              <a:ext uri="{FF2B5EF4-FFF2-40B4-BE49-F238E27FC236}">
                <a16:creationId xmlns:a16="http://schemas.microsoft.com/office/drawing/2014/main" id="{ECFDCA91-4B11-0513-A863-3F6A3D891B8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4555299" y="2055803"/>
            <a:ext cx="729685" cy="729685"/>
          </a:xfrm>
          <a:prstGeom prst="rect">
            <a:avLst/>
          </a:prstGeom>
        </p:spPr>
      </p:pic>
      <p:pic>
        <p:nvPicPr>
          <p:cNvPr id="12" name="Grafik 11" descr="Gedankenblase mit einfarbiger Füllung">
            <a:extLst>
              <a:ext uri="{FF2B5EF4-FFF2-40B4-BE49-F238E27FC236}">
                <a16:creationId xmlns:a16="http://schemas.microsoft.com/office/drawing/2014/main" id="{43356D4F-F84D-0752-1175-345B0A3FAEA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6851261" y="2726889"/>
            <a:ext cx="1404221" cy="1404221"/>
          </a:xfrm>
          <a:prstGeom prst="rect">
            <a:avLst/>
          </a:prstGeom>
        </p:spPr>
      </p:pic>
      <p:cxnSp>
        <p:nvCxnSpPr>
          <p:cNvPr id="20" name="Verbinder: gekrümmt 19">
            <a:extLst>
              <a:ext uri="{FF2B5EF4-FFF2-40B4-BE49-F238E27FC236}">
                <a16:creationId xmlns:a16="http://schemas.microsoft.com/office/drawing/2014/main" id="{B9DD7461-954C-197E-A168-046959449ED6}"/>
              </a:ext>
            </a:extLst>
          </p:cNvPr>
          <p:cNvCxnSpPr>
            <a:cxnSpLocks/>
          </p:cNvCxnSpPr>
          <p:nvPr/>
        </p:nvCxnSpPr>
        <p:spPr>
          <a:xfrm>
            <a:off x="3958225" y="4001294"/>
            <a:ext cx="1563665" cy="620810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Verbinder: gekrümmt 28">
            <a:extLst>
              <a:ext uri="{FF2B5EF4-FFF2-40B4-BE49-F238E27FC236}">
                <a16:creationId xmlns:a16="http://schemas.microsoft.com/office/drawing/2014/main" id="{A7E82B34-9C68-889C-130C-422F3828013F}"/>
              </a:ext>
            </a:extLst>
          </p:cNvPr>
          <p:cNvCxnSpPr>
            <a:cxnSpLocks/>
          </p:cNvCxnSpPr>
          <p:nvPr/>
        </p:nvCxnSpPr>
        <p:spPr>
          <a:xfrm rot="16200000" flipH="1">
            <a:off x="4883692" y="2969556"/>
            <a:ext cx="1038940" cy="912820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Grafik 4" descr="Fragezeichen mit einfarbiger Füllung">
            <a:extLst>
              <a:ext uri="{FF2B5EF4-FFF2-40B4-BE49-F238E27FC236}">
                <a16:creationId xmlns:a16="http://schemas.microsoft.com/office/drawing/2014/main" id="{515FE411-C394-3F98-3CE1-8DEEB44AC8D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7775993" y="1905786"/>
            <a:ext cx="590037" cy="590037"/>
          </a:xfrm>
          <a:prstGeom prst="rect">
            <a:avLst/>
          </a:prstGeom>
        </p:spPr>
      </p:pic>
      <p:pic>
        <p:nvPicPr>
          <p:cNvPr id="7" name="Grafik 6" descr="Fragezeichen mit einfarbiger Füllung">
            <a:extLst>
              <a:ext uri="{FF2B5EF4-FFF2-40B4-BE49-F238E27FC236}">
                <a16:creationId xmlns:a16="http://schemas.microsoft.com/office/drawing/2014/main" id="{F7898212-256E-8ECB-4439-FE36CE49D55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8231618" y="4053441"/>
            <a:ext cx="632581" cy="632581"/>
          </a:xfrm>
          <a:prstGeom prst="rect">
            <a:avLst/>
          </a:prstGeom>
        </p:spPr>
      </p:pic>
      <p:sp>
        <p:nvSpPr>
          <p:cNvPr id="13" name="Textfeld 12">
            <a:extLst>
              <a:ext uri="{FF2B5EF4-FFF2-40B4-BE49-F238E27FC236}">
                <a16:creationId xmlns:a16="http://schemas.microsoft.com/office/drawing/2014/main" id="{47235ADE-BC5B-F2F4-92EA-2BF8EF6D6A76}"/>
              </a:ext>
            </a:extLst>
          </p:cNvPr>
          <p:cNvSpPr txBox="1"/>
          <p:nvPr/>
        </p:nvSpPr>
        <p:spPr>
          <a:xfrm>
            <a:off x="8255482" y="1776982"/>
            <a:ext cx="379194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Ist der persönliche Arzt-Patienten-Kontakt immer die beste und sicherste Lösung?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5973AC43-340D-BD3E-DAB4-FDE5BB5E21B8}"/>
              </a:ext>
            </a:extLst>
          </p:cNvPr>
          <p:cNvSpPr txBox="1"/>
          <p:nvPr/>
        </p:nvSpPr>
        <p:spPr>
          <a:xfrm>
            <a:off x="8776636" y="3730371"/>
            <a:ext cx="33855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Wie viel Innovation kann ein Gesundheitssystem zulassen, ohne seinen Schutzauftrag aufzugeben?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5C04DC67-45DB-2421-649A-FA178C5C9E8C}"/>
              </a:ext>
            </a:extLst>
          </p:cNvPr>
          <p:cNvSpPr txBox="1"/>
          <p:nvPr/>
        </p:nvSpPr>
        <p:spPr>
          <a:xfrm>
            <a:off x="8184348" y="5484239"/>
            <a:ext cx="37028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Bestehende Regelungen müssen sich an eine veränderte Versorgung anpassen</a:t>
            </a:r>
          </a:p>
        </p:txBody>
      </p:sp>
      <p:pic>
        <p:nvPicPr>
          <p:cNvPr id="17" name="Grafik 16" descr="Pfeil mit einer Linie: Leichte Kurve mit einfarbiger Füllung">
            <a:extLst>
              <a:ext uri="{FF2B5EF4-FFF2-40B4-BE49-F238E27FC236}">
                <a16:creationId xmlns:a16="http://schemas.microsoft.com/office/drawing/2014/main" id="{8C1DBAB1-A60C-746D-FC59-24BB6728218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7247985" y="5564958"/>
            <a:ext cx="823025" cy="823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20296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AB33747-693B-DF03-39E0-DAD141B79E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1" name="Rectangle 209">
            <a:extLst>
              <a:ext uri="{FF2B5EF4-FFF2-40B4-BE49-F238E27FC236}">
                <a16:creationId xmlns:a16="http://schemas.microsoft.com/office/drawing/2014/main" id="{1A3F42EB-E21E-0454-C681-A60BCC2BF1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2" name="Rectangle 211">
            <a:extLst>
              <a:ext uri="{FF2B5EF4-FFF2-40B4-BE49-F238E27FC236}">
                <a16:creationId xmlns:a16="http://schemas.microsoft.com/office/drawing/2014/main" id="{7344F4D1-BBA8-05AF-A2FF-69A580FE8E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3" name="Rectangle 213">
            <a:extLst>
              <a:ext uri="{FF2B5EF4-FFF2-40B4-BE49-F238E27FC236}">
                <a16:creationId xmlns:a16="http://schemas.microsoft.com/office/drawing/2014/main" id="{A36607D0-5229-F006-F0C6-A36CF906F7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4" name="Rectangle 215">
            <a:extLst>
              <a:ext uri="{FF2B5EF4-FFF2-40B4-BE49-F238E27FC236}">
                <a16:creationId xmlns:a16="http://schemas.microsoft.com/office/drawing/2014/main" id="{AB53055B-8E46-85FF-62EE-23227A4F1D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5" name="Oval 217">
            <a:extLst>
              <a:ext uri="{FF2B5EF4-FFF2-40B4-BE49-F238E27FC236}">
                <a16:creationId xmlns:a16="http://schemas.microsoft.com/office/drawing/2014/main" id="{FCFF2C1F-74B5-16A3-C5FA-E4E2485837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8A3BE3F-9277-8BD7-BC84-A66F578874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6596245" cy="3268520"/>
          </a:xfrm>
        </p:spPr>
        <p:txBody>
          <a:bodyPr>
            <a:normAutofit/>
          </a:bodyPr>
          <a:lstStyle/>
          <a:p>
            <a:pPr algn="r"/>
            <a:r>
              <a:rPr lang="de-DE" sz="3700" dirty="0">
                <a:solidFill>
                  <a:srgbClr val="FFFFFF"/>
                </a:solidFill>
              </a:rPr>
              <a:t>Die (R)Evolution des Arzneimittelversorgungssystems: Vier strategische Treiber</a:t>
            </a:r>
            <a:br>
              <a:rPr lang="de-DE" sz="3700" dirty="0">
                <a:solidFill>
                  <a:srgbClr val="FFFFFF"/>
                </a:solidFill>
              </a:rPr>
            </a:br>
            <a:endParaRPr lang="de-DE" sz="3700" dirty="0">
              <a:solidFill>
                <a:srgbClr val="FFFFFF"/>
              </a:solidFill>
            </a:endParaRPr>
          </a:p>
        </p:txBody>
      </p:sp>
      <p:sp>
        <p:nvSpPr>
          <p:cNvPr id="246" name="Rectangle 219">
            <a:extLst>
              <a:ext uri="{FF2B5EF4-FFF2-40B4-BE49-F238E27FC236}">
                <a16:creationId xmlns:a16="http://schemas.microsoft.com/office/drawing/2014/main" id="{1D701147-8BCE-4292-316E-36334A2D6D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3125758-4616-127D-6F35-E147B8FE7D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1874" y="4797188"/>
            <a:ext cx="6051236" cy="1241828"/>
          </a:xfrm>
        </p:spPr>
        <p:txBody>
          <a:bodyPr>
            <a:normAutofit fontScale="70000" lnSpcReduction="20000"/>
          </a:bodyPr>
          <a:lstStyle/>
          <a:p>
            <a:pPr algn="r"/>
            <a:r>
              <a:rPr lang="de-DE" dirty="0">
                <a:solidFill>
                  <a:srgbClr val="FFFFFF"/>
                </a:solidFill>
              </a:rPr>
              <a:t>Rechtsanwältin Maxi Conze</a:t>
            </a:r>
          </a:p>
          <a:p>
            <a:pPr algn="r"/>
            <a:r>
              <a:rPr lang="de-DE" dirty="0">
                <a:solidFill>
                  <a:srgbClr val="FFFFFF"/>
                </a:solidFill>
              </a:rPr>
              <a:t>Dr. Reiner Kern</a:t>
            </a:r>
          </a:p>
          <a:p>
            <a:pPr algn="r"/>
            <a:endParaRPr lang="de-DE" dirty="0">
              <a:solidFill>
                <a:srgbClr val="FFFFFF"/>
              </a:solidFill>
            </a:endParaRPr>
          </a:p>
          <a:p>
            <a:pPr algn="r"/>
            <a:r>
              <a:rPr lang="de-DE" dirty="0">
                <a:solidFill>
                  <a:srgbClr val="FFFFFF"/>
                </a:solidFill>
              </a:rPr>
              <a:t>12. Juni 2026</a:t>
            </a:r>
          </a:p>
        </p:txBody>
      </p:sp>
      <p:sp>
        <p:nvSpPr>
          <p:cNvPr id="247" name="Rectangle 221">
            <a:extLst>
              <a:ext uri="{FF2B5EF4-FFF2-40B4-BE49-F238E27FC236}">
                <a16:creationId xmlns:a16="http://schemas.microsoft.com/office/drawing/2014/main" id="{DE356BC9-F7E0-8171-08CB-DD5280B9BE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9897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C215659FAA16E49AF202667A80E7EFE" ma:contentTypeVersion="13" ma:contentTypeDescription="Ein neues Dokument erstellen." ma:contentTypeScope="" ma:versionID="15f1c7e39082e3054fae42a8e70a5d12">
  <xsd:schema xmlns:xsd="http://www.w3.org/2001/XMLSchema" xmlns:xs="http://www.w3.org/2001/XMLSchema" xmlns:p="http://schemas.microsoft.com/office/2006/metadata/properties" xmlns:ns2="9154008e-65f5-41a4-84b2-863a2fe78cb7" xmlns:ns3="a58a6be4-2545-487e-9641-a63131a95d80" targetNamespace="http://schemas.microsoft.com/office/2006/metadata/properties" ma:root="true" ma:fieldsID="d0225d250a08580737d736193bb7f14e" ns2:_="" ns3:_="">
    <xsd:import namespace="9154008e-65f5-41a4-84b2-863a2fe78cb7"/>
    <xsd:import namespace="a58a6be4-2545-487e-9641-a63131a95d8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54008e-65f5-41a4-84b2-863a2fe78cb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Bildmarkierungen" ma:readOnly="false" ma:fieldId="{5cf76f15-5ced-4ddc-b409-7134ff3c332f}" ma:taxonomyMulti="true" ma:sspId="b6fa0c27-700c-41cd-8e03-8efb177531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8a6be4-2545-487e-9641-a63131a95d80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efa83a2b-0237-4e07-b86f-c9d9c9a70d1f}" ma:internalName="TaxCatchAll" ma:showField="CatchAllData" ma:web="a58a6be4-2545-487e-9641-a63131a95d8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58a6be4-2545-487e-9641-a63131a95d80" xsi:nil="true"/>
    <lcf76f155ced4ddcb4097134ff3c332f xmlns="9154008e-65f5-41a4-84b2-863a2fe78cb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40F9D55-E280-4A46-93F2-4DBCD9E840E4}"/>
</file>

<file path=customXml/itemProps2.xml><?xml version="1.0" encoding="utf-8"?>
<ds:datastoreItem xmlns:ds="http://schemas.openxmlformats.org/officeDocument/2006/customXml" ds:itemID="{F0BA3317-7283-4F67-9EA1-32A793417FAD}"/>
</file>

<file path=customXml/itemProps3.xml><?xml version="1.0" encoding="utf-8"?>
<ds:datastoreItem xmlns:ds="http://schemas.openxmlformats.org/officeDocument/2006/customXml" ds:itemID="{B98BCA89-6130-4AA1-9BBF-29FEBC7A2716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364</Words>
  <Application>Microsoft Office PowerPoint</Application>
  <PresentationFormat>Breitbild</PresentationFormat>
  <Paragraphs>78</Paragraphs>
  <Slides>9</Slides>
  <Notes>5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</vt:lpstr>
      <vt:lpstr>Die (R)Evolution des Arzneimittelversorgungssystems: Vier strategische Treiber </vt:lpstr>
      <vt:lpstr>Strategische Treiber der Arzneimittelversorgung</vt:lpstr>
      <vt:lpstr>Rechtsprechung – BGH Beschluss Az. I ZR 118/24</vt:lpstr>
      <vt:lpstr>Technologie</vt:lpstr>
      <vt:lpstr>Ideologie</vt:lpstr>
      <vt:lpstr>Gesetzgebung</vt:lpstr>
      <vt:lpstr>Strategische Treiber der Arzneimittelversorgung</vt:lpstr>
      <vt:lpstr>Rechtsprechung – BGH Beschluss Az. I ZR 118/24</vt:lpstr>
      <vt:lpstr>Die (R)Evolution des Arzneimittelversorgungssystems: Vier strategische Treiber </vt:lpstr>
    </vt:vector>
  </TitlesOfParts>
  <Company>DocMorris N.V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Reiner Kern</dc:creator>
  <cp:lastModifiedBy>Reiner Kern</cp:lastModifiedBy>
  <cp:revision>7</cp:revision>
  <dcterms:created xsi:type="dcterms:W3CDTF">2026-05-28T14:39:17Z</dcterms:created>
  <dcterms:modified xsi:type="dcterms:W3CDTF">2026-06-09T13:54:12Z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0x010100EC215659FAA16E49AF202667A80E7EFE</vt:lpwstr>
  </property>
</Properties>
</file>